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338" r:id="rId6"/>
    <p:sldId id="315" r:id="rId7"/>
    <p:sldId id="339" r:id="rId8"/>
    <p:sldId id="293" r:id="rId9"/>
    <p:sldId id="340" r:id="rId10"/>
    <p:sldId id="341" r:id="rId11"/>
    <p:sldId id="342" r:id="rId12"/>
    <p:sldId id="343" r:id="rId13"/>
    <p:sldId id="344" r:id="rId14"/>
    <p:sldId id="345" r:id="rId15"/>
    <p:sldId id="265" r:id="rId16"/>
    <p:sldId id="278" r:id="rId17"/>
    <p:sldId id="301" r:id="rId18"/>
    <p:sldId id="316" r:id="rId19"/>
    <p:sldId id="322" r:id="rId20"/>
    <p:sldId id="346" r:id="rId21"/>
    <p:sldId id="347" r:id="rId22"/>
    <p:sldId id="266" r:id="rId23"/>
    <p:sldId id="336" r:id="rId24"/>
    <p:sldId id="332" r:id="rId25"/>
    <p:sldId id="325" r:id="rId26"/>
    <p:sldId id="323" r:id="rId27"/>
    <p:sldId id="324" r:id="rId28"/>
    <p:sldId id="327" r:id="rId29"/>
    <p:sldId id="348" r:id="rId30"/>
    <p:sldId id="281" r:id="rId31"/>
    <p:sldId id="289" r:id="rId32"/>
    <p:sldId id="288" r:id="rId33"/>
    <p:sldId id="320" r:id="rId34"/>
    <p:sldId id="349" r:id="rId35"/>
    <p:sldId id="290" r:id="rId36"/>
    <p:sldId id="350" r:id="rId37"/>
  </p:sldIdLst>
  <p:sldSz cx="12188825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4A304EA5-A737-4A86-9401-60A043E2B446}">
          <p14:sldIdLst>
            <p14:sldId id="256"/>
            <p14:sldId id="338"/>
            <p14:sldId id="315"/>
            <p14:sldId id="339"/>
            <p14:sldId id="293"/>
            <p14:sldId id="340"/>
            <p14:sldId id="341"/>
            <p14:sldId id="342"/>
            <p14:sldId id="343"/>
            <p14:sldId id="344"/>
            <p14:sldId id="345"/>
            <p14:sldId id="265"/>
            <p14:sldId id="278"/>
            <p14:sldId id="301"/>
            <p14:sldId id="316"/>
            <p14:sldId id="322"/>
            <p14:sldId id="346"/>
            <p14:sldId id="347"/>
            <p14:sldId id="266"/>
            <p14:sldId id="336"/>
            <p14:sldId id="332"/>
            <p14:sldId id="325"/>
            <p14:sldId id="323"/>
            <p14:sldId id="324"/>
            <p14:sldId id="327"/>
            <p14:sldId id="348"/>
            <p14:sldId id="281"/>
            <p14:sldId id="289"/>
            <p14:sldId id="288"/>
            <p14:sldId id="320"/>
            <p14:sldId id="349"/>
            <p14:sldId id="290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OD Vlasta" initials="VV" lastIdx="2" clrIdx="0">
    <p:extLst>
      <p:ext uri="{19B8F6BF-5375-455C-9EA6-DF929625EA0E}">
        <p15:presenceInfo xmlns:p15="http://schemas.microsoft.com/office/powerpoint/2012/main" userId="S-1-5-21-839956103-51491714-1186319572-9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9" autoAdjust="0"/>
    <p:restoredTop sz="66626" autoAdjust="0"/>
  </p:normalViewPr>
  <p:slideViewPr>
    <p:cSldViewPr>
      <p:cViewPr varScale="1">
        <p:scale>
          <a:sx n="86" d="100"/>
          <a:sy n="86" d="100"/>
        </p:scale>
        <p:origin x="1614" y="9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8FCA9C-FF92-4024-BDEC-A6D3B663DC09}" type="datetimeFigureOut">
              <a:rPr lang="en-US"/>
              <a:t>9/11/2025</a:t>
            </a:fld>
            <a:endParaRPr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2AB877-E7B1-4681-847E-D0918612832B}" type="datetimeFigureOut">
              <a:rPr lang="en-US"/>
              <a:t>9/11/2025</a:t>
            </a:fld>
            <a:endParaRPr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Uredite sloge besedila matrice</a:t>
            </a:r>
          </a:p>
          <a:p>
            <a:pPr lvl="1" rtl="0"/>
            <a:r>
              <a:t>Druga raven</a:t>
            </a:r>
          </a:p>
          <a:p>
            <a:pPr lvl="2" rtl="0"/>
            <a:r>
              <a:t>Tretja raven</a:t>
            </a:r>
          </a:p>
          <a:p>
            <a:pPr lvl="3" rtl="0"/>
            <a:r>
              <a:t>Četrta raven</a:t>
            </a:r>
          </a:p>
          <a:p>
            <a:pPr lvl="4" rtl="0"/>
            <a:r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350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410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901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903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951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449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446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ročno 4" descr="Zemljevid Evrope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>
              <a:solidFill>
                <a:schemeClr val="lt1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Kliknite, če želite urediti slog podnaslova matrice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"/>
              <a:t>Dodajte nogo</a:t>
            </a:r>
            <a:endParaRPr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3987-6305-4E2A-BF18-EF013ECE927B}" type="datetimeFigureOut">
              <a:rPr lang="en-US"/>
              <a:t>9/11/2025</a:t>
            </a:fld>
            <a:endParaRPr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Uredite sloge besedila matrice</a:t>
            </a:r>
          </a:p>
          <a:p>
            <a:pPr lvl="1" rtl="0"/>
            <a:r>
              <a:t>Druga raven</a:t>
            </a:r>
          </a:p>
          <a:p>
            <a:pPr lvl="2" rtl="0"/>
            <a:r>
              <a:t>Tretja raven</a:t>
            </a:r>
          </a:p>
          <a:p>
            <a:pPr lvl="3" rtl="0"/>
            <a:r>
              <a:t>Četrta raven</a:t>
            </a:r>
          </a:p>
          <a:p>
            <a:pPr lvl="4" rtl="0"/>
            <a:r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Dodajte nogo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DF33987-6305-4E2A-BF18-EF013ECE927B}" type="datetimeFigureOut">
              <a:rPr lang="en-US" smtClean="0"/>
              <a:pPr rtl="0"/>
              <a:t>9/11/2025</a:t>
            </a:fld>
            <a:endParaRPr lang="en-US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46507" y="620688"/>
            <a:ext cx="9753600" cy="2520279"/>
          </a:xfrm>
        </p:spPr>
        <p:txBody>
          <a:bodyPr rtlCol="0">
            <a:normAutofit/>
          </a:bodyPr>
          <a:lstStyle/>
          <a:p>
            <a:pPr algn="ctr" rtl="0"/>
            <a:br>
              <a:rPr lang="sl" sz="3200" b="1" dirty="0"/>
            </a:br>
            <a:br>
              <a:rPr lang="sl" sz="3200" b="1" dirty="0"/>
            </a:br>
            <a:r>
              <a:rPr lang="sl" sz="3200" b="1" dirty="0"/>
              <a:t>Ministri of defence of the republic of slovenija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17614" y="3356993"/>
            <a:ext cx="8693222" cy="2815208"/>
          </a:xfrm>
        </p:spPr>
        <p:txBody>
          <a:bodyPr rtlCol="0">
            <a:normAutofit/>
          </a:bodyPr>
          <a:lstStyle/>
          <a:p>
            <a:pPr algn="ctr"/>
            <a:r>
              <a:rPr lang="sl-SI" sz="3600" b="1" dirty="0"/>
              <a:t>    </a:t>
            </a:r>
            <a:r>
              <a:rPr lang="en-US" sz="3600" b="1" dirty="0"/>
              <a:t>Directorate for War Veterans and </a:t>
            </a:r>
            <a:r>
              <a:rPr lang="sl-SI" sz="3600" b="1" dirty="0"/>
              <a:t>   </a:t>
            </a:r>
            <a:r>
              <a:rPr lang="en-US" sz="3600" b="1" dirty="0"/>
              <a:t>Military Heritage</a:t>
            </a:r>
            <a:endParaRPr lang="sl-SI" sz="3600" b="1" dirty="0"/>
          </a:p>
          <a:p>
            <a:pPr algn="ctr"/>
            <a:endParaRPr lang="sl-SI" sz="3600" b="1" dirty="0"/>
          </a:p>
          <a:p>
            <a:pPr algn="ctr"/>
            <a:r>
              <a:rPr lang="en-US" sz="3600" dirty="0"/>
              <a:t> </a:t>
            </a:r>
            <a:r>
              <a:rPr lang="sl-SI" sz="3600" dirty="0"/>
              <a:t>    </a:t>
            </a:r>
            <a:r>
              <a:rPr lang="en-US" sz="3200" b="1" dirty="0"/>
              <a:t>Sector for War Graves and</a:t>
            </a:r>
            <a:r>
              <a:rPr lang="sl-SI" sz="3200" b="1" dirty="0"/>
              <a:t> </a:t>
            </a:r>
            <a:r>
              <a:rPr lang="sl-SI" sz="3200" b="1" dirty="0" err="1"/>
              <a:t>Gravesites</a:t>
            </a:r>
            <a:endParaRPr lang="en-GB" sz="3200" b="1" dirty="0"/>
          </a:p>
          <a:p>
            <a:pPr algn="ctr"/>
            <a:endParaRPr lang="sl" sz="3200" b="1" dirty="0"/>
          </a:p>
          <a:p>
            <a:pPr algn="ctr" rtl="0"/>
            <a:endParaRPr lang="sl" sz="3200" b="1" dirty="0"/>
          </a:p>
        </p:txBody>
      </p:sp>
      <p:graphicFrame>
        <p:nvGraphicFramePr>
          <p:cNvPr id="4" name="Predmet 3">
            <a:extLst>
              <a:ext uri="{FF2B5EF4-FFF2-40B4-BE49-F238E27FC236}">
                <a16:creationId xmlns:a16="http://schemas.microsoft.com/office/drawing/2014/main" id="{D3FA07CA-1AA9-47C6-B0F4-351A1CBBBB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781900"/>
              </p:ext>
            </p:extLst>
          </p:nvPr>
        </p:nvGraphicFramePr>
        <p:xfrm>
          <a:off x="5302324" y="620688"/>
          <a:ext cx="1008112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Picture" r:id="rId3" imgW="0" imgH="0" progId="StaticMetafile">
                  <p:embed/>
                </p:oleObj>
              </mc:Choice>
              <mc:Fallback>
                <p:oleObj name="Picture" r:id="rId3" imgW="0" imgH="0" progId="StaticMetafile">
                  <p:embed/>
                  <p:pic>
                    <p:nvPicPr>
                      <p:cNvPr id="5" name="Predme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324" y="620688"/>
                        <a:ext cx="1008112" cy="11521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D8B893F-9DD6-4FF6-A64C-693BE59B37F6}"/>
              </a:ext>
            </a:extLst>
          </p:cNvPr>
          <p:cNvSpPr txBox="1"/>
          <p:nvPr/>
        </p:nvSpPr>
        <p:spPr>
          <a:xfrm>
            <a:off x="1125860" y="997565"/>
            <a:ext cx="979308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Financing</a:t>
            </a:r>
            <a:endParaRPr lang="sl-SI" sz="2800" b="1" dirty="0">
              <a:solidFill>
                <a:srgbClr val="FF0000"/>
              </a:solidFill>
            </a:endParaRPr>
          </a:p>
          <a:p>
            <a:pPr algn="ctr"/>
            <a:endParaRPr lang="sl-SI" sz="2800" b="1" dirty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/>
              <a:t>Regular budget financing</a:t>
            </a:r>
            <a:endParaRPr lang="sl-SI" sz="2800" b="1" dirty="0"/>
          </a:p>
          <a:p>
            <a:pPr algn="ctr">
              <a:lnSpc>
                <a:spcPct val="150000"/>
              </a:lnSpc>
            </a:pPr>
            <a:br>
              <a:rPr lang="en-US" dirty="0"/>
            </a:br>
            <a:r>
              <a:rPr lang="en-US" sz="2200" dirty="0"/>
              <a:t>Permanent budget funds of the Republic of Slovenia are allocated to the Ministry of </a:t>
            </a:r>
            <a:r>
              <a:rPr lang="en-US" sz="2200" dirty="0" err="1"/>
              <a:t>Defence</a:t>
            </a:r>
            <a:r>
              <a:rPr lang="en-US" sz="2200" dirty="0"/>
              <a:t> and amount to about EUR </a:t>
            </a:r>
            <a:r>
              <a:rPr lang="en-US" sz="2200" b="1" dirty="0"/>
              <a:t>2 million </a:t>
            </a:r>
            <a:r>
              <a:rPr lang="en-US" sz="2200" dirty="0"/>
              <a:t>under both budget items:</a:t>
            </a:r>
            <a:endParaRPr lang="sl-SI" sz="2200" dirty="0"/>
          </a:p>
          <a:p>
            <a:pPr algn="ctr"/>
            <a:endParaRPr lang="en-US" sz="2200" dirty="0"/>
          </a:p>
          <a:p>
            <a:r>
              <a:rPr lang="sl-SI" sz="2200" dirty="0"/>
              <a:t>1. </a:t>
            </a:r>
            <a:r>
              <a:rPr lang="en-US" sz="2200" dirty="0"/>
              <a:t>war graves</a:t>
            </a:r>
            <a:endParaRPr lang="sl-SI" sz="2200" dirty="0"/>
          </a:p>
          <a:p>
            <a:pPr>
              <a:buFont typeface="+mj-lt"/>
              <a:buAutoNum type="arabicPeriod"/>
            </a:pPr>
            <a:endParaRPr lang="en-US" sz="2200" dirty="0"/>
          </a:p>
          <a:p>
            <a:r>
              <a:rPr lang="sl-SI" sz="2200" dirty="0"/>
              <a:t>2. </a:t>
            </a:r>
            <a:r>
              <a:rPr lang="en-US" sz="2200" dirty="0"/>
              <a:t>concealed war graves</a:t>
            </a:r>
          </a:p>
        </p:txBody>
      </p:sp>
    </p:spTree>
    <p:extLst>
      <p:ext uri="{BB962C8B-B14F-4D97-AF65-F5344CB8AC3E}">
        <p14:creationId xmlns:p14="http://schemas.microsoft.com/office/powerpoint/2010/main" val="33743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C276C11-1F0D-4A8B-B65A-AF2B966B87E7}"/>
              </a:ext>
            </a:extLst>
          </p:cNvPr>
          <p:cNvSpPr txBox="1"/>
          <p:nvPr/>
        </p:nvSpPr>
        <p:spPr>
          <a:xfrm>
            <a:off x="1845940" y="1220703"/>
            <a:ext cx="9649072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Funds are allocated for:</a:t>
            </a:r>
            <a:endParaRPr lang="sl-SI" sz="2800" b="1" dirty="0"/>
          </a:p>
          <a:p>
            <a:pPr>
              <a:lnSpc>
                <a:spcPct val="150000"/>
              </a:lnSpc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maintenance of existing war graves and gravesites: regular and </a:t>
            </a:r>
            <a:r>
              <a:rPr lang="sl-SI" sz="2200" dirty="0"/>
              <a:t>   </a:t>
            </a:r>
            <a:r>
              <a:rPr lang="en-US" sz="2200" dirty="0"/>
              <a:t>emergency maintenance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thorough, comprehensive renovations of war graves and gravesites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research and documentation of concealed gravesites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arrangement, marking, and erection of memorials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professional research (historical, archaeological, forensic)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cooperation with local communities and non-governmental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1404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8" r="10373" b="16003"/>
          <a:stretch/>
        </p:blipFill>
        <p:spPr>
          <a:xfrm>
            <a:off x="-170284" y="-1672867"/>
            <a:ext cx="12244957" cy="102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9931E3-5A0C-4767-9483-09CF4287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228" y="-632866"/>
            <a:ext cx="9753600" cy="1325562"/>
          </a:xfrm>
        </p:spPr>
        <p:txBody>
          <a:bodyPr>
            <a:normAutofit/>
          </a:bodyPr>
          <a:lstStyle/>
          <a:p>
            <a:pPr algn="ctr"/>
            <a:r>
              <a:rPr lang="sl-SI" sz="2000" dirty="0"/>
              <a:t>Log pod </a:t>
            </a:r>
            <a:r>
              <a:rPr lang="sl-SI" sz="2000" dirty="0" err="1"/>
              <a:t>Mangrtom</a:t>
            </a:r>
            <a:r>
              <a:rPr lang="sl-SI" sz="2000" dirty="0"/>
              <a:t>, Grobišče I. svetovne vojne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C22251-AC66-4168-A477-78A13E07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312" y="620688"/>
            <a:ext cx="9753597" cy="5176762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lnSpc>
                <a:spcPct val="120000"/>
              </a:lnSpc>
              <a:buNone/>
            </a:pPr>
            <a:endParaRPr lang="sl-SI" sz="2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28600" indent="0" algn="just" eaLnBrk="0" fontAlgn="base" hangingPunct="0">
              <a:buNone/>
            </a:pPr>
            <a:endParaRPr lang="sl-SI" sz="56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1CB9AEA-BFDF-49EA-B3AC-B2A8183CA3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84" y="0"/>
            <a:ext cx="1238042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2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F8521D4-7E17-4209-B751-265A5FDA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67" y="-20141"/>
            <a:ext cx="12247091" cy="686023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C093F2E-7472-49E5-A9F8-C658359E59FF}"/>
              </a:ext>
            </a:extLst>
          </p:cNvPr>
          <p:cNvSpPr txBox="1"/>
          <p:nvPr/>
        </p:nvSpPr>
        <p:spPr>
          <a:xfrm>
            <a:off x="-98276" y="188640"/>
            <a:ext cx="3154125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</a:pPr>
            <a:r>
              <a:rPr lang="sl-SI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6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885EBE6-7835-4FDD-A71A-391D37C9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26" y="-262433"/>
            <a:ext cx="11134972" cy="71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CBE6AEE-AA28-44D6-B8E7-A7EF909AE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1" y="0"/>
            <a:ext cx="5014293" cy="742264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D21BDA6-AC5F-4740-B65C-737A05DC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1268760"/>
            <a:ext cx="608677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DD8318-B9B5-4F16-AC1C-925FA6F09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l-SI" sz="2800" dirty="0"/>
              <a:t>        </a:t>
            </a:r>
          </a:p>
          <a:p>
            <a:pPr marL="45720" indent="0">
              <a:buNone/>
            </a:pPr>
            <a:endParaRPr lang="sl-SI" sz="2800" dirty="0"/>
          </a:p>
          <a:p>
            <a:pPr marL="45720" indent="0">
              <a:buNone/>
            </a:pPr>
            <a:r>
              <a:rPr lang="sl-SI" sz="2800" dirty="0"/>
              <a:t>     </a:t>
            </a:r>
            <a:r>
              <a:rPr lang="en-US" sz="3200" b="1" dirty="0">
                <a:solidFill>
                  <a:srgbClr val="FF0000"/>
                </a:solidFill>
              </a:rPr>
              <a:t>Completed projects and plans for the future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3C8651-AC81-4DEA-8A6D-90E12700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692696"/>
            <a:ext cx="9753600" cy="5479504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sl-SI" b="1" dirty="0"/>
              <a:t>         </a:t>
            </a:r>
            <a:r>
              <a:rPr lang="en-US" sz="2800" b="1" dirty="0"/>
              <a:t>Concealed war grave of post-war executions</a:t>
            </a:r>
            <a:br>
              <a:rPr lang="en-US" dirty="0"/>
            </a:br>
            <a:r>
              <a:rPr lang="sl-SI" b="1" dirty="0"/>
              <a:t>             </a:t>
            </a:r>
            <a:r>
              <a:rPr lang="en-US" b="1" dirty="0"/>
              <a:t>Cave under </a:t>
            </a:r>
            <a:r>
              <a:rPr lang="en-US" b="1" dirty="0" err="1"/>
              <a:t>Macesnova</a:t>
            </a:r>
            <a:r>
              <a:rPr lang="en-US" b="1" dirty="0"/>
              <a:t> </a:t>
            </a:r>
            <a:r>
              <a:rPr lang="en-US" b="1" dirty="0" err="1"/>
              <a:t>gorica</a:t>
            </a:r>
            <a:r>
              <a:rPr lang="en-US" b="1" dirty="0"/>
              <a:t> – </a:t>
            </a:r>
            <a:r>
              <a:rPr lang="en-US" b="1" dirty="0" err="1"/>
              <a:t>Kočevski</a:t>
            </a:r>
            <a:r>
              <a:rPr lang="en-US" b="1" dirty="0"/>
              <a:t> Rog</a:t>
            </a:r>
            <a:br>
              <a:rPr lang="en-US" dirty="0"/>
            </a:br>
            <a:r>
              <a:rPr lang="sl-SI" dirty="0"/>
              <a:t>                   </a:t>
            </a:r>
            <a:r>
              <a:rPr lang="en-US" dirty="0"/>
              <a:t>Monument of cultural significance (2008)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Report:</a:t>
            </a:r>
            <a:r>
              <a:rPr lang="en-US" sz="2200" dirty="0"/>
              <a:t> 3,450 victims were exhumed, men, most older than 23 years; there were no children under 15 among the victims.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Today, this is an arranged </a:t>
            </a:r>
            <a:r>
              <a:rPr lang="en-US" sz="2200" b="1" dirty="0"/>
              <a:t>memorial site </a:t>
            </a:r>
            <a:r>
              <a:rPr lang="en-US" sz="2200" dirty="0"/>
              <a:t>where the relatives of the victims can pay their respects, pray, and light candles for the deceased.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1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7DE256-113B-417C-B74A-9CC61AA2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84601" y="10939"/>
            <a:ext cx="9753600" cy="666765"/>
          </a:xfrm>
        </p:spPr>
        <p:txBody>
          <a:bodyPr>
            <a:normAutofit/>
          </a:bodyPr>
          <a:lstStyle/>
          <a:p>
            <a:pPr algn="ctr"/>
            <a:r>
              <a:rPr lang="sl-SI" sz="2000" dirty="0"/>
              <a:t>Jama pod Macesnovo gorico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A3E38D-C8F3-45B2-9A00-ADEA782FD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5B19D40-5A1D-45C4-B4BA-2C4CFE7A86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08" y="10938"/>
            <a:ext cx="12745416" cy="766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952FC33-5434-4684-8D10-F9583C15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0"/>
            <a:ext cx="11665296" cy="6858000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endParaRPr lang="sl-SI" b="1" dirty="0"/>
          </a:p>
          <a:p>
            <a:pPr marL="45720" indent="0" algn="ctr">
              <a:buNone/>
            </a:pPr>
            <a:r>
              <a:rPr lang="en-US" sz="5900" b="1" dirty="0"/>
              <a:t>Directorate for War Veterans and Military Heritage</a:t>
            </a:r>
            <a:endParaRPr lang="en-US" sz="5900" dirty="0"/>
          </a:p>
          <a:p>
            <a:pPr marL="45720" indent="0">
              <a:lnSpc>
                <a:spcPct val="170000"/>
              </a:lnSpc>
              <a:buNone/>
            </a:pPr>
            <a:r>
              <a:rPr lang="en-US" sz="4200" b="1" dirty="0"/>
              <a:t>The Directorate </a:t>
            </a:r>
            <a:r>
              <a:rPr lang="en-US" sz="4200" dirty="0"/>
              <a:t>was established on 1 May 2024. It took over all the tasks of the Administration of the Republic of Slovenia for Military Heritage, which had operated since June 2021 as a body within the </a:t>
            </a:r>
            <a:r>
              <a:rPr lang="en-US" sz="4200" b="1" dirty="0"/>
              <a:t>Ministry of </a:t>
            </a:r>
            <a:r>
              <a:rPr lang="en-US" sz="4200" b="1" dirty="0" err="1"/>
              <a:t>Defence</a:t>
            </a:r>
            <a:r>
              <a:rPr lang="en-US" sz="4200" dirty="0"/>
              <a:t>. </a:t>
            </a:r>
            <a:r>
              <a:rPr lang="sl-SI" sz="4200" dirty="0" err="1"/>
              <a:t>We</a:t>
            </a:r>
            <a:r>
              <a:rPr lang="sl-SI" sz="4200" dirty="0"/>
              <a:t> </a:t>
            </a:r>
            <a:r>
              <a:rPr lang="en-US" sz="4200" dirty="0"/>
              <a:t>assumed tasks in the field of military heritage.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4200" b="1" dirty="0"/>
              <a:t>The Directorate consists of: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200" b="1" dirty="0">
                <a:solidFill>
                  <a:srgbClr val="FF0000"/>
                </a:solidFill>
              </a:rPr>
              <a:t>Sector for War Graves and </a:t>
            </a:r>
            <a:r>
              <a:rPr lang="sl-SI" sz="4200" b="1" dirty="0" err="1">
                <a:solidFill>
                  <a:srgbClr val="FF0000"/>
                </a:solidFill>
              </a:rPr>
              <a:t>Gravesites</a:t>
            </a:r>
            <a:endParaRPr lang="en-US" sz="4200" b="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Sector for War Veterans, War Invalids and Victims of War Violence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Sector for the Implementation of Transfers to War Invalids, War Veterans and Victims of War Violence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200" dirty="0"/>
              <a:t>Military Museum of the Slovenian Armed Forces in Maribor – </a:t>
            </a:r>
            <a:r>
              <a:rPr lang="en-US" sz="4200" dirty="0" err="1"/>
              <a:t>Kadetnica</a:t>
            </a:r>
            <a:r>
              <a:rPr lang="en-US" sz="4200" dirty="0"/>
              <a:t> (1850–1852)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7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2188D7-21FE-4FDE-AD1E-A8328753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8" y="7181"/>
            <a:ext cx="998284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1CC017-D2E6-4DF9-9C3C-7D0FEFA32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332656"/>
            <a:ext cx="9753600" cy="5839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800" dirty="0"/>
              <a:t>April 2025 – </a:t>
            </a:r>
            <a:r>
              <a:rPr lang="en-US" sz="1800" b="1" dirty="0"/>
              <a:t>Transfer of the remains </a:t>
            </a:r>
            <a:r>
              <a:rPr lang="en-US" sz="1800" dirty="0"/>
              <a:t>of victims from the Cave under </a:t>
            </a:r>
            <a:r>
              <a:rPr lang="en-US" sz="1800" dirty="0" err="1"/>
              <a:t>Macesnova</a:t>
            </a:r>
            <a:r>
              <a:rPr lang="en-US" sz="1800" dirty="0"/>
              <a:t> </a:t>
            </a:r>
            <a:r>
              <a:rPr lang="en-US" sz="1800" dirty="0" err="1"/>
              <a:t>Gorica</a:t>
            </a:r>
            <a:r>
              <a:rPr lang="en-US" sz="1800" dirty="0"/>
              <a:t> in Kočevje to the </a:t>
            </a:r>
            <a:r>
              <a:rPr lang="en-US" sz="1800" dirty="0" err="1"/>
              <a:t>Škofja</a:t>
            </a:r>
            <a:r>
              <a:rPr lang="en-US" sz="1800" dirty="0"/>
              <a:t> </a:t>
            </a:r>
            <a:r>
              <a:rPr lang="en-US" sz="1800" dirty="0" err="1"/>
              <a:t>Loka</a:t>
            </a:r>
            <a:r>
              <a:rPr lang="en-US" sz="1800" dirty="0"/>
              <a:t> Ossuary for temporary storage until their final burial.</a:t>
            </a:r>
            <a:endParaRPr lang="sl-SI" sz="18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176866-D2DD-4077-804D-F5057556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036" y="1124744"/>
            <a:ext cx="597666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9B1D66-A53B-4DCF-AECD-7789F6CD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AFA003C-D3CE-47B1-84E9-78496F94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-5080"/>
            <a:ext cx="885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34125A4-7182-433C-BBBE-AC5CD46F8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EE95361-B142-4603-96F2-B1B7D13A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12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9E6914-A8F8-4E86-AC71-8EC05DF0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-45719"/>
            <a:ext cx="9753600" cy="4571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E757CD-74FC-4F16-BA67-A3733CE3C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784134"/>
            <a:ext cx="9753600" cy="5388066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2800" b="1" dirty="0"/>
              <a:t>Other major projects in 2025, completed or in the final phase of </a:t>
            </a:r>
            <a:r>
              <a:rPr lang="sl-SI" sz="2800" b="1" dirty="0" err="1"/>
              <a:t>comprehensive</a:t>
            </a:r>
            <a:r>
              <a:rPr lang="sl-SI" sz="2800" b="1" dirty="0"/>
              <a:t> </a:t>
            </a:r>
            <a:r>
              <a:rPr lang="en-US" sz="2800" b="1" dirty="0"/>
              <a:t>renovation:</a:t>
            </a:r>
            <a:endParaRPr lang="sl-SI" sz="2800" b="1" dirty="0"/>
          </a:p>
          <a:p>
            <a:pPr marL="45720" indent="0" algn="ctr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Memorial Park and War Cemetery </a:t>
            </a:r>
            <a:r>
              <a:rPr lang="en-US" b="1" dirty="0" err="1"/>
              <a:t>Kampor</a:t>
            </a:r>
            <a:r>
              <a:rPr lang="en-US" dirty="0"/>
              <a:t> on the Croatian island of </a:t>
            </a:r>
            <a:r>
              <a:rPr lang="en-US" dirty="0" err="1"/>
              <a:t>Rab</a:t>
            </a:r>
            <a:r>
              <a:rPr lang="en-US" dirty="0"/>
              <a:t>, the site of an Italian camp during World War II.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Renovation of the</a:t>
            </a:r>
            <a:r>
              <a:rPr lang="en-US" b="1" dirty="0"/>
              <a:t> 3 largest </a:t>
            </a:r>
            <a:r>
              <a:rPr lang="en-US" dirty="0"/>
              <a:t>and several smaller Partisan gravesites across Slovenia.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5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8C75C8-60E0-4DBE-81E7-0491DB5B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357563"/>
            <a:ext cx="9753600" cy="6480720"/>
          </a:xfrm>
        </p:spPr>
        <p:txBody>
          <a:bodyPr/>
          <a:lstStyle/>
          <a:p>
            <a:r>
              <a:rPr lang="sl-SI" sz="1800" dirty="0"/>
              <a:t>Konec leta 2024 zaključujemo z obnovitveno - restavratorskimi deli na vojnem grobišču in spominskem parku</a:t>
            </a:r>
            <a:r>
              <a:rPr lang="sl-SI" sz="1800" b="1" dirty="0"/>
              <a:t> </a:t>
            </a:r>
            <a:r>
              <a:rPr lang="sl-SI" sz="1800" b="1" dirty="0" err="1"/>
              <a:t>Kampor</a:t>
            </a:r>
            <a:r>
              <a:rPr lang="sl-SI" sz="1800" b="1" dirty="0"/>
              <a:t> </a:t>
            </a:r>
            <a:r>
              <a:rPr lang="sl-SI" sz="1800" dirty="0"/>
              <a:t>na Rabu.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038F0C0-2949-4145-9231-106A3B50ED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17"/>
            <a:ext cx="12188825" cy="6838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2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8C75C8-60E0-4DBE-81E7-0491DB5B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357563"/>
            <a:ext cx="9753600" cy="6480720"/>
          </a:xfrm>
        </p:spPr>
        <p:txBody>
          <a:bodyPr/>
          <a:lstStyle/>
          <a:p>
            <a:r>
              <a:rPr lang="sl-SI" sz="1800" dirty="0"/>
              <a:t>Obnova partizanskega grobišča Trnovo nad Novo Gorico v letu 2025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0D5ED2-C6F8-42BD-82F8-FFA0812F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6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08B1919-B210-4835-871C-FAE13783843B}"/>
              </a:ext>
            </a:extLst>
          </p:cNvPr>
          <p:cNvSpPr txBox="1"/>
          <p:nvPr/>
        </p:nvSpPr>
        <p:spPr>
          <a:xfrm>
            <a:off x="-242292" y="210882"/>
            <a:ext cx="12188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l-SI" sz="2000" dirty="0"/>
              <a:t>Obnova partizanskega grobišča </a:t>
            </a:r>
            <a:r>
              <a:rPr lang="sl-SI" sz="2000" dirty="0" err="1"/>
              <a:t>Cvibelj</a:t>
            </a:r>
            <a:r>
              <a:rPr lang="sl-SI" sz="2000" dirty="0"/>
              <a:t>, Žužemberk v letu 2025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5EE29B7-8661-4AAA-855D-D647D7D7CC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" y="-442632"/>
            <a:ext cx="12188825" cy="7300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8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248820C-7D98-4B33-AE6A-91A356BD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-99392"/>
            <a:ext cx="9721079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885EBE6-7835-4FDD-A71A-391D37C9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2" y="-128550"/>
            <a:ext cx="12383677" cy="71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653D29-2BA4-4EA7-9798-137E1869B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836712"/>
            <a:ext cx="9753600" cy="5335488"/>
          </a:xfrm>
        </p:spPr>
        <p:txBody>
          <a:bodyPr/>
          <a:lstStyle/>
          <a:p>
            <a:pPr marL="45720" indent="0" algn="ctr">
              <a:lnSpc>
                <a:spcPct val="100000"/>
              </a:lnSpc>
              <a:buNone/>
            </a:pPr>
            <a:r>
              <a:rPr lang="sl-SI" sz="2800" b="1" dirty="0"/>
              <a:t>   </a:t>
            </a:r>
            <a:r>
              <a:rPr lang="en-US" sz="2800" b="1" dirty="0"/>
              <a:t>The largest planned multi-year project:</a:t>
            </a:r>
            <a:endParaRPr lang="sl-SI" sz="2800" b="1" dirty="0"/>
          </a:p>
          <a:p>
            <a:pPr marL="45720" indent="0" algn="ctr">
              <a:lnSpc>
                <a:spcPct val="100000"/>
              </a:lnSpc>
              <a:buNone/>
            </a:pPr>
            <a:r>
              <a:rPr lang="en-US" b="1" dirty="0"/>
              <a:t>Ossuary of World War I at the central cemetery in Ljubljana</a:t>
            </a:r>
            <a:endParaRPr lang="en-GB" b="1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5C32EE4-B5CE-42C1-99B5-E541F52C2992}"/>
              </a:ext>
            </a:extLst>
          </p:cNvPr>
          <p:cNvSpPr txBox="1"/>
          <p:nvPr/>
        </p:nvSpPr>
        <p:spPr>
          <a:xfrm>
            <a:off x="981844" y="2132856"/>
            <a:ext cx="10297144" cy="445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remains of </a:t>
            </a:r>
            <a:r>
              <a:rPr lang="en-US" sz="2400" b="1" dirty="0"/>
              <a:t>5,258 victims of the First World War </a:t>
            </a:r>
            <a:r>
              <a:rPr lang="en-US" sz="2400" dirty="0"/>
              <a:t>were transferred to the ossuary from various locations. The ossuary contains 35 officers and 4,701 soldiers of the Austro-Hungarian army, 342 Russian prisoners of war, 80 Romanian, and 79 Serbian prisoners of war. A </a:t>
            </a:r>
            <a:r>
              <a:rPr lang="sl-SI" sz="2400" dirty="0" err="1"/>
              <a:t>comprehensive</a:t>
            </a:r>
            <a:r>
              <a:rPr lang="en-US" sz="2400" dirty="0"/>
              <a:t> renovation will be carried out according to the guidelines of the Slovenian Institute for the Protection of Cultural Heritage. From a financial perspective, this will be a very expensive but absolutely necessary investment.</a:t>
            </a:r>
          </a:p>
        </p:txBody>
      </p:sp>
    </p:spTree>
    <p:extLst>
      <p:ext uri="{BB962C8B-B14F-4D97-AF65-F5344CB8AC3E}">
        <p14:creationId xmlns:p14="http://schemas.microsoft.com/office/powerpoint/2010/main" val="24581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F461E6-0260-4CC5-BDBD-0BEBA40C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-531440"/>
            <a:ext cx="9753600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8C75C8-60E0-4DBE-81E7-0491DB5B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357563"/>
            <a:ext cx="9753600" cy="6480720"/>
          </a:xfrm>
        </p:spPr>
        <p:txBody>
          <a:bodyPr/>
          <a:lstStyle/>
          <a:p>
            <a:r>
              <a:rPr lang="sl-SI" sz="2000" dirty="0"/>
              <a:t>Začetek obnove kostnice I. svetovne vojne na Žalah v letu 2025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9A6A64D-54F3-4752-9F97-7D090BE06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825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A51CEBD2-DB87-42CE-A589-989FE4959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81" y="0"/>
            <a:ext cx="6677648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AA95E2D-07D4-40D7-AABB-AAB052E2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FB67FA-0345-40A4-B956-BAF604E1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6901" y="-1425"/>
            <a:ext cx="5769024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DE84BF-5033-4B16-B892-C539B5B6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818" y="1425"/>
            <a:ext cx="4790385" cy="6858000"/>
          </a:xfrm>
          <a:prstGeom prst="rect">
            <a:avLst/>
          </a:prstGeom>
        </p:spPr>
      </p:pic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694EAA7D-0F7E-44F1-8CA6-CD2C95F47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56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54FABC4-DC89-4BAB-97D2-84F0EE99952D}"/>
              </a:ext>
            </a:extLst>
          </p:cNvPr>
          <p:cNvSpPr txBox="1"/>
          <p:nvPr/>
        </p:nvSpPr>
        <p:spPr>
          <a:xfrm>
            <a:off x="405779" y="0"/>
            <a:ext cx="11783045" cy="681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Sector for War Graves and</a:t>
            </a:r>
            <a:r>
              <a:rPr lang="sl-SI" sz="2800" b="1" dirty="0"/>
              <a:t> </a:t>
            </a:r>
            <a:r>
              <a:rPr lang="sl-SI" sz="2800" b="1" dirty="0" err="1"/>
              <a:t>Gravesites</a:t>
            </a:r>
            <a:br>
              <a:rPr lang="en-US" dirty="0"/>
            </a:br>
            <a:r>
              <a:rPr lang="en-US" sz="2400" b="1" dirty="0"/>
              <a:t>Protection of War Graves</a:t>
            </a:r>
            <a:endParaRPr lang="en-US" sz="2400" dirty="0"/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b="1" dirty="0">
                <a:solidFill>
                  <a:srgbClr val="FF0000"/>
                </a:solidFill>
              </a:rPr>
              <a:t>Carries out tasks of management and maintenance of war graves and concealed </a:t>
            </a:r>
            <a:r>
              <a:rPr lang="sl-SI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war graves.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Management</a:t>
            </a:r>
            <a:r>
              <a:rPr lang="en-US" sz="2200" dirty="0"/>
              <a:t> = the long-term responsibility of the state, which implements legal and administrative measures and provides financial resources for the </a:t>
            </a:r>
            <a:r>
              <a:rPr lang="en-US" sz="2200" b="1" dirty="0"/>
              <a:t>protection of war graves</a:t>
            </a:r>
            <a:r>
              <a:rPr lang="en-US" sz="2200" i="1" dirty="0"/>
              <a:t>.</a:t>
            </a:r>
            <a:endParaRPr lang="en-US" sz="2200" dirty="0"/>
          </a:p>
          <a:p>
            <a:pPr>
              <a:lnSpc>
                <a:spcPct val="150000"/>
              </a:lnSpc>
            </a:pPr>
            <a:r>
              <a:rPr lang="en-US" sz="2200" b="1" dirty="0"/>
              <a:t>Maintenance</a:t>
            </a:r>
            <a:r>
              <a:rPr lang="en-US" sz="2200" dirty="0"/>
              <a:t> = implementation of </a:t>
            </a:r>
            <a:r>
              <a:rPr lang="en-US" sz="2200" b="1" dirty="0"/>
              <a:t>regular upkeep </a:t>
            </a:r>
            <a:r>
              <a:rPr lang="en-US" sz="2200" dirty="0"/>
              <a:t>of war graves, </a:t>
            </a:r>
            <a:r>
              <a:rPr lang="en-US" sz="2200" b="1" dirty="0"/>
              <a:t>emergency</a:t>
            </a:r>
            <a:r>
              <a:rPr lang="en-US" sz="2200" dirty="0"/>
              <a:t> </a:t>
            </a:r>
            <a:r>
              <a:rPr lang="en-US" sz="2200" b="1" dirty="0"/>
              <a:t>interventions</a:t>
            </a:r>
            <a:r>
              <a:rPr lang="en-US" sz="2200" dirty="0"/>
              <a:t>, and </a:t>
            </a:r>
            <a:r>
              <a:rPr lang="en-US" sz="2200" b="1" dirty="0"/>
              <a:t>major investment </a:t>
            </a:r>
            <a:r>
              <a:rPr lang="en-US" sz="2200" dirty="0"/>
              <a:t>interventions.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Keeping the </a:t>
            </a:r>
            <a:r>
              <a:rPr lang="en-US" sz="2200" b="1" dirty="0"/>
              <a:t>Register of War Graves </a:t>
            </a:r>
            <a:r>
              <a:rPr lang="en-US" sz="2200" dirty="0"/>
              <a:t>and the </a:t>
            </a:r>
            <a:r>
              <a:rPr lang="en-US" sz="2200" i="1" dirty="0"/>
              <a:t>Records of Concealed War Graves.</a:t>
            </a:r>
            <a:endParaRPr lang="en-US" sz="22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b="1" dirty="0"/>
              <a:t>Updating the Information Database </a:t>
            </a:r>
            <a:r>
              <a:rPr lang="en-US" sz="2200" dirty="0"/>
              <a:t>of War Graves – DEDIVOJ</a:t>
            </a:r>
            <a:r>
              <a:rPr lang="en-US" sz="2200" i="1" dirty="0"/>
              <a:t>.</a:t>
            </a:r>
            <a:r>
              <a:rPr lang="en-US" sz="2200" dirty="0"/>
              <a:t> This is a project obtained under the call for projects (RDI) – research, development, and innovation within NATO.</a:t>
            </a:r>
          </a:p>
        </p:txBody>
      </p:sp>
    </p:spTree>
    <p:extLst>
      <p:ext uri="{BB962C8B-B14F-4D97-AF65-F5344CB8AC3E}">
        <p14:creationId xmlns:p14="http://schemas.microsoft.com/office/powerpoint/2010/main" val="28165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C22251-AC66-4168-A477-78A13E0701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9836" y="617240"/>
            <a:ext cx="10585176" cy="5623520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endParaRPr lang="sl-SI" b="1" dirty="0"/>
          </a:p>
          <a:p>
            <a:pPr marL="45720" indent="0">
              <a:lnSpc>
                <a:spcPct val="150000"/>
              </a:lnSpc>
              <a:buNone/>
            </a:pPr>
            <a:endParaRPr lang="sl-SI" b="1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C3938B3-576C-4404-93ED-42B2B4921774}"/>
              </a:ext>
            </a:extLst>
          </p:cNvPr>
          <p:cNvSpPr txBox="1"/>
          <p:nvPr/>
        </p:nvSpPr>
        <p:spPr>
          <a:xfrm>
            <a:off x="843994" y="260648"/>
            <a:ext cx="11017223" cy="274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endParaRPr lang="sl-SI" b="1" dirty="0">
              <a:solidFill>
                <a:srgbClr val="111111"/>
              </a:solidFill>
              <a:latin typeface="+mj-lt"/>
            </a:endParaRPr>
          </a:p>
          <a:p>
            <a:pPr algn="l" fontAlgn="base">
              <a:lnSpc>
                <a:spcPct val="160000"/>
              </a:lnSpc>
            </a:pPr>
            <a:endParaRPr lang="sl-SI" sz="2000" b="1" dirty="0">
              <a:solidFill>
                <a:srgbClr val="111111"/>
              </a:solidFill>
              <a:latin typeface="+mj-lt"/>
            </a:endParaRPr>
          </a:p>
          <a:p>
            <a:pPr algn="l" fontAlgn="base">
              <a:lnSpc>
                <a:spcPct val="160000"/>
              </a:lnSpc>
            </a:pPr>
            <a:endParaRPr lang="sl-SI" sz="1800" b="1" i="0" dirty="0">
              <a:solidFill>
                <a:srgbClr val="111111"/>
              </a:solidFill>
              <a:effectLst/>
              <a:latin typeface="+mj-lt"/>
            </a:endParaRPr>
          </a:p>
          <a:p>
            <a:pPr algn="l" fontAlgn="base">
              <a:lnSpc>
                <a:spcPct val="160000"/>
              </a:lnSpc>
            </a:pPr>
            <a:endParaRPr lang="sl-SI" b="1" dirty="0">
              <a:solidFill>
                <a:srgbClr val="111111"/>
              </a:solidFill>
              <a:latin typeface="+mj-lt"/>
            </a:endParaRPr>
          </a:p>
          <a:p>
            <a:pPr algn="l" fontAlgn="base">
              <a:lnSpc>
                <a:spcPct val="160000"/>
              </a:lnSpc>
            </a:pPr>
            <a:endParaRPr lang="sl-SI" sz="1800" b="1" i="0" dirty="0">
              <a:solidFill>
                <a:srgbClr val="111111"/>
              </a:solidFill>
              <a:effectLst/>
              <a:latin typeface="+mj-lt"/>
            </a:endParaRPr>
          </a:p>
          <a:p>
            <a:pPr algn="l" fontAlgn="base">
              <a:lnSpc>
                <a:spcPct val="160000"/>
              </a:lnSpc>
            </a:pPr>
            <a:endParaRPr lang="sl-SI" b="1" dirty="0">
              <a:solidFill>
                <a:srgbClr val="111111"/>
              </a:solidFill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7005EAB-6FD2-46F2-B31B-ACF06317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3" y="617240"/>
            <a:ext cx="10225138" cy="59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2C2CC84-EB0B-4D58-AACE-5B2CDE052D3B}"/>
              </a:ext>
            </a:extLst>
          </p:cNvPr>
          <p:cNvSpPr txBox="1"/>
          <p:nvPr/>
        </p:nvSpPr>
        <p:spPr>
          <a:xfrm>
            <a:off x="549796" y="764704"/>
            <a:ext cx="11377265" cy="561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b="1" dirty="0"/>
              <a:t>  </a:t>
            </a:r>
            <a:r>
              <a:rPr lang="en-US" sz="2200" b="1" dirty="0"/>
              <a:t>Support to the Commission</a:t>
            </a:r>
            <a:r>
              <a:rPr lang="en-US" sz="2200" dirty="0"/>
              <a:t> of the Government of the Republic of Slovenia for resolving issues of concealed war graves.</a:t>
            </a:r>
            <a:endParaRPr lang="sl-SI" sz="2200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b="1" dirty="0"/>
              <a:t>  </a:t>
            </a:r>
            <a:r>
              <a:rPr lang="en-US" sz="2200" b="1" dirty="0"/>
              <a:t>Issuing permits</a:t>
            </a:r>
            <a:r>
              <a:rPr lang="en-US" sz="2200" dirty="0"/>
              <a:t> for exhumations, explorations, and other interventions at war </a:t>
            </a:r>
            <a:r>
              <a:rPr lang="sl-SI" sz="2200" dirty="0"/>
              <a:t>    </a:t>
            </a:r>
            <a:r>
              <a:rPr lang="en-US" sz="2200" dirty="0"/>
              <a:t>graves.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Participation in procedures for the adoption of </a:t>
            </a:r>
            <a:r>
              <a:rPr lang="en-US" sz="2200" b="1" dirty="0"/>
              <a:t>spatial plans.</a:t>
            </a:r>
            <a:endParaRPr lang="en-US" sz="22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dirty="0"/>
              <a:t>  </a:t>
            </a:r>
            <a:r>
              <a:rPr lang="en-US" sz="2200" dirty="0"/>
              <a:t>International cooperation.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b="1" dirty="0"/>
              <a:t>  </a:t>
            </a:r>
            <a:r>
              <a:rPr lang="en-US" sz="2200" b="1" dirty="0"/>
              <a:t>Support and financial assistance</a:t>
            </a:r>
            <a:r>
              <a:rPr lang="en-US" sz="2200" dirty="0"/>
              <a:t> to the </a:t>
            </a:r>
            <a:r>
              <a:rPr lang="en-US" sz="2200" i="1" dirty="0"/>
              <a:t>Walks of Peace Foundation in the </a:t>
            </a:r>
            <a:r>
              <a:rPr lang="en-US" sz="2200" i="1" dirty="0" err="1"/>
              <a:t>Soča</a:t>
            </a:r>
            <a:r>
              <a:rPr lang="en-US" sz="2200" i="1" dirty="0"/>
              <a:t> Region,</a:t>
            </a:r>
            <a:r>
              <a:rPr lang="en-US" sz="2200" dirty="0"/>
              <a:t> which preserves the cultural and historical heritage of the First World War.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200" b="1" dirty="0"/>
              <a:t>  </a:t>
            </a:r>
            <a:r>
              <a:rPr lang="en-US" sz="2200" b="1" dirty="0"/>
              <a:t>Providing assistance to relatives</a:t>
            </a:r>
            <a:r>
              <a:rPr lang="en-US" sz="2200" dirty="0"/>
              <a:t> of victims in their search for the remains of their loved ones.</a:t>
            </a:r>
            <a:br>
              <a:rPr lang="en-US" sz="2200" dirty="0"/>
            </a:br>
            <a:r>
              <a:rPr lang="en-US" sz="2200" i="1" dirty="0"/>
              <a:t>(DNA analyses, transport of remains to cemeteries, erection of memorials).</a:t>
            </a:r>
          </a:p>
        </p:txBody>
      </p:sp>
    </p:spTree>
    <p:extLst>
      <p:ext uri="{BB962C8B-B14F-4D97-AF65-F5344CB8AC3E}">
        <p14:creationId xmlns:p14="http://schemas.microsoft.com/office/powerpoint/2010/main" val="1108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7C8BCCF-2034-4857-8E7D-409CA7ADCA66}"/>
              </a:ext>
            </a:extLst>
          </p:cNvPr>
          <p:cNvSpPr txBox="1"/>
          <p:nvPr/>
        </p:nvSpPr>
        <p:spPr>
          <a:xfrm>
            <a:off x="405779" y="0"/>
            <a:ext cx="11521281" cy="639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sl-SI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Legal Basis for the Protection of War Graves</a:t>
            </a:r>
            <a:endParaRPr lang="sl-SI" sz="2800" b="1" dirty="0">
              <a:solidFill>
                <a:srgbClr val="FF0000"/>
              </a:solidFill>
            </a:endParaRPr>
          </a:p>
          <a:p>
            <a:pPr algn="ctr"/>
            <a:endParaRPr lang="sl-SI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sl-SI" sz="2200" dirty="0"/>
              <a:t>i</a:t>
            </a:r>
            <a:r>
              <a:rPr lang="en-US" sz="2200" dirty="0"/>
              <a:t>n the Republic of Slovenia and of war graves of Slovenian victims abroad are: </a:t>
            </a:r>
            <a:endParaRPr lang="sl-SI" sz="2200" dirty="0"/>
          </a:p>
          <a:p>
            <a:pPr>
              <a:lnSpc>
                <a:spcPct val="150000"/>
              </a:lnSpc>
            </a:pPr>
            <a:r>
              <a:rPr lang="sl-SI" sz="2200" b="1" dirty="0"/>
              <a:t>T</a:t>
            </a:r>
            <a:r>
              <a:rPr lang="en-US" sz="2200" b="1" dirty="0"/>
              <a:t>he</a:t>
            </a:r>
            <a:r>
              <a:rPr lang="en-US" sz="2200" dirty="0"/>
              <a:t> </a:t>
            </a:r>
            <a:r>
              <a:rPr lang="en-US" sz="2200" b="1" dirty="0"/>
              <a:t>War Graves Act</a:t>
            </a:r>
            <a:r>
              <a:rPr lang="sl-SI" sz="2200" b="1" i="1" dirty="0"/>
              <a:t>, </a:t>
            </a:r>
            <a:r>
              <a:rPr lang="sl-SI" sz="2200" b="1" dirty="0"/>
              <a:t>T</a:t>
            </a:r>
            <a:r>
              <a:rPr lang="en-US" sz="2200" b="1" dirty="0"/>
              <a:t>he Concealed War Graves and Burial of Victims Act</a:t>
            </a:r>
            <a:r>
              <a:rPr lang="en-US" sz="2200" i="1" dirty="0"/>
              <a:t>,</a:t>
            </a:r>
            <a:r>
              <a:rPr lang="sl-SI" sz="2200" i="1" dirty="0"/>
              <a:t> </a:t>
            </a:r>
            <a:r>
              <a:rPr lang="sl-SI" sz="2200" b="1" dirty="0"/>
              <a:t>o</a:t>
            </a:r>
            <a:r>
              <a:rPr lang="en-US" sz="2200" b="1" dirty="0" err="1"/>
              <a:t>ther</a:t>
            </a:r>
            <a:r>
              <a:rPr lang="en-US" sz="2200" b="1" dirty="0"/>
              <a:t> special laws, </a:t>
            </a:r>
            <a:r>
              <a:rPr lang="sl-SI" sz="2200" b="1" dirty="0"/>
              <a:t>T</a:t>
            </a:r>
            <a:r>
              <a:rPr lang="en-US" sz="2200" b="1" dirty="0"/>
              <a:t>he Geneva Conventions</a:t>
            </a:r>
            <a:r>
              <a:rPr lang="sl-SI" sz="2200" b="1" i="1" dirty="0"/>
              <a:t> </a:t>
            </a:r>
            <a:r>
              <a:rPr lang="sl-SI" sz="2200" b="1" dirty="0" err="1"/>
              <a:t>and</a:t>
            </a:r>
            <a:r>
              <a:rPr lang="sl-SI" sz="2200" b="1" dirty="0"/>
              <a:t> I</a:t>
            </a:r>
            <a:r>
              <a:rPr lang="en-US" sz="2200" b="1" dirty="0" err="1"/>
              <a:t>nternational</a:t>
            </a:r>
            <a:r>
              <a:rPr lang="en-US" sz="2200" b="1" dirty="0"/>
              <a:t> and bilateral agreements </a:t>
            </a:r>
            <a:r>
              <a:rPr lang="en-US" sz="2200" dirty="0"/>
              <a:t>concluded with </a:t>
            </a:r>
            <a:r>
              <a:rPr lang="en-US" sz="2200" b="1" dirty="0"/>
              <a:t>eight</a:t>
            </a:r>
            <a:r>
              <a:rPr lang="en-US" sz="2200" dirty="0"/>
              <a:t> countries</a:t>
            </a:r>
            <a:r>
              <a:rPr lang="sl-SI" sz="2200" dirty="0"/>
              <a:t> </a:t>
            </a:r>
            <a:r>
              <a:rPr lang="en-US" sz="2200" dirty="0"/>
              <a:t>relating to the maintenance of war graves</a:t>
            </a:r>
            <a:r>
              <a:rPr lang="sl-SI" sz="2200" dirty="0"/>
              <a:t>:</a:t>
            </a:r>
            <a:r>
              <a:rPr lang="en-US" sz="2200" dirty="0"/>
              <a:t> </a:t>
            </a:r>
            <a:endParaRPr lang="sl-SI" sz="2200" dirty="0"/>
          </a:p>
          <a:p>
            <a:pPr>
              <a:lnSpc>
                <a:spcPct val="150000"/>
              </a:lnSpc>
            </a:pPr>
            <a:r>
              <a:rPr lang="en-US" sz="2200" dirty="0"/>
              <a:t>Italy, Croatia, Hungary, Germany, Czech Republic, Slovakia, Romania and the Russian Federation</a:t>
            </a:r>
            <a:r>
              <a:rPr lang="sl-SI" sz="2200" dirty="0"/>
              <a:t> (</a:t>
            </a:r>
            <a:r>
              <a:rPr lang="en-US" sz="2200" dirty="0"/>
              <a:t>currently the agreement is suspended).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All signatory states </a:t>
            </a:r>
            <a:r>
              <a:rPr lang="en-US" sz="2200" b="1" dirty="0"/>
              <a:t>must respect Slovenian legislation </a:t>
            </a:r>
            <a:r>
              <a:rPr lang="en-US" sz="2200" dirty="0"/>
              <a:t>and the protocol for handling human remains, and vice versa. Very important is the </a:t>
            </a:r>
            <a:r>
              <a:rPr lang="en-US" sz="2200" b="1" dirty="0"/>
              <a:t>mutual exchange of</a:t>
            </a:r>
            <a:r>
              <a:rPr lang="en-US" sz="2200" dirty="0"/>
              <a:t> </a:t>
            </a:r>
            <a:r>
              <a:rPr lang="en-US" sz="2200" b="1" dirty="0"/>
              <a:t>information</a:t>
            </a:r>
            <a:r>
              <a:rPr lang="en-US" sz="2200" dirty="0"/>
              <a:t> on the discovery and protection of human remains and the search for </a:t>
            </a:r>
            <a:r>
              <a:rPr lang="en-US" sz="2200" b="1" dirty="0"/>
              <a:t>common solutions.</a:t>
            </a:r>
          </a:p>
        </p:txBody>
      </p:sp>
    </p:spTree>
    <p:extLst>
      <p:ext uri="{BB962C8B-B14F-4D97-AF65-F5344CB8AC3E}">
        <p14:creationId xmlns:p14="http://schemas.microsoft.com/office/powerpoint/2010/main" val="2225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83A9EA-1352-44AC-914D-24C26834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692696"/>
            <a:ext cx="9753600" cy="5479504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2800" b="1" dirty="0"/>
              <a:t>War Graves Act of 2003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= 1,300 gravesites from World War I and World War II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War graves</a:t>
            </a:r>
            <a:br>
              <a:rPr lang="en-US" dirty="0"/>
            </a:br>
            <a:r>
              <a:rPr lang="en-US" sz="2200" dirty="0"/>
              <a:t>are by law the gravesites of soldiers, prisoners of war, victims of wars, and gravesites of persons executed after the war (after May 15, 1945).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They may be arranged as cemeteries, burial fields, tombs, ossuaries, and as individual graves.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1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AD841E5-3DE9-4272-BAFD-BC932F17D189}"/>
              </a:ext>
            </a:extLst>
          </p:cNvPr>
          <p:cNvSpPr txBox="1"/>
          <p:nvPr/>
        </p:nvSpPr>
        <p:spPr>
          <a:xfrm>
            <a:off x="909836" y="476672"/>
            <a:ext cx="10945216" cy="5306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Act on Concealed War Graves and the Burial of Victims of 2015</a:t>
            </a:r>
            <a:br>
              <a:rPr lang="en-US" dirty="0"/>
            </a:br>
            <a:r>
              <a:rPr lang="en-US" sz="2200" dirty="0"/>
              <a:t>= almost 800 gravesites of victims of wartime and post-war executions of World War II</a:t>
            </a:r>
            <a:br>
              <a:rPr lang="en-US" sz="2200" dirty="0"/>
            </a:br>
            <a:r>
              <a:rPr lang="en-US" sz="2200" dirty="0"/>
              <a:t>(after May 15, 1945)</a:t>
            </a:r>
          </a:p>
          <a:p>
            <a:pPr>
              <a:lnSpc>
                <a:spcPct val="150000"/>
              </a:lnSpc>
            </a:pPr>
            <a:r>
              <a:rPr lang="en-US" sz="2200" b="1" dirty="0"/>
              <a:t>Concealed war graves</a:t>
            </a:r>
            <a:br>
              <a:rPr lang="en-US" dirty="0"/>
            </a:br>
            <a:r>
              <a:rPr lang="en-US" sz="2200" dirty="0"/>
              <a:t>These are intentionally concealed gravesites, which began to be intensively uncovered after 1991.</a:t>
            </a:r>
            <a:br>
              <a:rPr lang="en-US" sz="2200" dirty="0"/>
            </a:br>
            <a:r>
              <a:rPr lang="en-US" sz="2200" dirty="0"/>
              <a:t>Most are located in hard-to-reach areas or in karst caves and </a:t>
            </a:r>
            <a:r>
              <a:rPr lang="sl-SI" sz="2200" dirty="0" err="1"/>
              <a:t>abyss</a:t>
            </a:r>
            <a:r>
              <a:rPr lang="sl-SI" sz="2200" dirty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193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ntinentalna Evrop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77_Win32.potx" id="{41AAAE8C-2BDD-4D83-9464-CAEC49F31686}" vid="{CEFC0ACB-77FE-45BC-93C8-F7518AAC99F2}"/>
    </a:ext>
  </a:extLst>
</a:theme>
</file>

<file path=ppt/theme/theme2.xml><?xml version="1.0" encoding="utf-8"?>
<a:theme xmlns:a="http://schemas.openxmlformats.org/drawingml/2006/main" name="Officeova te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FDA68D-7F68-4ED9-8E68-E7D1343C0E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F02F84-CDFD-457C-9FE9-4C8E4381D06E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230e9df3-be65-4c73-a93b-d1236ebd677e"/>
    <ds:schemaRef ds:uri="http://www.w3.org/XML/1998/namespace"/>
    <ds:schemaRef ds:uri="http://schemas.microsoft.com/office/2006/metadata/properties"/>
    <ds:schemaRef ds:uri="16c05727-aa75-4e4a-9b5f-8a80a1165891"/>
    <ds:schemaRef ds:uri="71af3243-3dd4-4a8d-8c0d-dd76da1f02a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64F146A-3FDD-4C50-9271-B8630CCA3A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Niz zemljevidov sveta, predstavitev o Evropi (širokozaslonsko)</Template>
  <TotalTime>3559</TotalTime>
  <Words>1095</Words>
  <Application>Microsoft Office PowerPoint</Application>
  <PresentationFormat>Po meri</PresentationFormat>
  <Paragraphs>96</Paragraphs>
  <Slides>33</Slides>
  <Notes>7</Notes>
  <HiddenSlides>0</HiddenSlides>
  <MMClips>0</MMClips>
  <ScaleCrop>false</ScaleCrop>
  <HeadingPairs>
    <vt:vector size="8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Kontinentalna Evropa 16x9</vt:lpstr>
      <vt:lpstr>Picture</vt:lpstr>
      <vt:lpstr>  Ministri of defence of the republic of slovenija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Log pod Mangrtom, Grobišče I. svetovne vojne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Jama pod Macesnovo gorico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Postavitev naslova</dc:title>
  <dc:creator>VIVOD Vlasta</dc:creator>
  <cp:lastModifiedBy>RAVBAR Matjaž</cp:lastModifiedBy>
  <cp:revision>274</cp:revision>
  <cp:lastPrinted>2025-03-17T10:29:46Z</cp:lastPrinted>
  <dcterms:created xsi:type="dcterms:W3CDTF">2024-09-26T09:57:10Z</dcterms:created>
  <dcterms:modified xsi:type="dcterms:W3CDTF">2025-09-11T08:16:55Z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