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7" r:id="rId6"/>
    <p:sldId id="260" r:id="rId7"/>
    <p:sldId id="261" r:id="rId8"/>
    <p:sldId id="264" r:id="rId9"/>
    <p:sldId id="262" r:id="rId10"/>
    <p:sldId id="263" r:id="rId11"/>
    <p:sldId id="265" r:id="rId12"/>
    <p:sldId id="266" r:id="rId1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CECB03-BB6D-9ADF-5DF2-0D2994A79240}" name="Jan Ambroziak" initials="JA" userId="3baf2abc380cb15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2C2F4-A33B-4546-A560-5F42EA5CFAAD}" v="164" dt="2025-09-16T17:01:49.266"/>
    <p1510:client id="{A2169B42-29B0-4B65-A307-4C4B6AE7527F}" v="338" dt="2025-09-14T22:14:39.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660"/>
  </p:normalViewPr>
  <p:slideViewPr>
    <p:cSldViewPr snapToGrid="0">
      <p:cViewPr varScale="1">
        <p:scale>
          <a:sx n="77" d="100"/>
          <a:sy n="77" d="100"/>
        </p:scale>
        <p:origin x="6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30244-D6EF-432C-80C7-DDA068E9A484}" type="datetimeFigureOut">
              <a:t>16.09.2025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5207E-F959-4BFD-87E7-0C3E06B9A0A1}" type="slidenum">
              <a:t>‹#›</a:t>
            </a:fld>
            <a:endParaRPr lang="pl-PL"/>
          </a:p>
        </p:txBody>
      </p:sp>
    </p:spTree>
    <p:extLst>
      <p:ext uri="{BB962C8B-B14F-4D97-AF65-F5344CB8AC3E}">
        <p14:creationId xmlns:p14="http://schemas.microsoft.com/office/powerpoint/2010/main" val="117954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I would like to remind you that the Polish Ministry of Culture and National Heritage took over responsibility for the care of war graves after the Council for the Protection of Memory of Combat and Martyrdom was dissolved in 2016. Certain tasks (duties) related to exhumation works are carried out by the Polish Institute of National Remembrance (IPN), as our host is well aware. Due to time limits, I will present only a few projects that we have completed so far. I will briefly discuss the opportunities and challenges ahead, as well as our plans for the future and the need for cooperation. I will start with projects completed in Poland. </a:t>
            </a:r>
            <a:endParaRPr lang="pl-PL"/>
          </a:p>
          <a:p>
            <a:pPr algn="just"/>
            <a:endParaRPr lang="en-US" dirty="0">
              <a:solidFill>
                <a:srgbClr val="333333"/>
              </a:solidFill>
              <a:ea typeface="Calibri"/>
              <a:cs typeface="Calibri"/>
            </a:endParaRPr>
          </a:p>
          <a:p>
            <a:endParaRPr lang="en-US" dirty="0">
              <a:solidFill>
                <a:srgbClr val="333333"/>
              </a:solidFill>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1</a:t>
            </a:fld>
            <a:endParaRPr lang="pl-PL"/>
          </a:p>
        </p:txBody>
      </p:sp>
    </p:spTree>
    <p:extLst>
      <p:ext uri="{BB962C8B-B14F-4D97-AF65-F5344CB8AC3E}">
        <p14:creationId xmlns:p14="http://schemas.microsoft.com/office/powerpoint/2010/main" val="252773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The slide presents three examples of cooperation that perfectly capture the gist of our work.  </a:t>
            </a:r>
            <a:endParaRPr lang="pl-PL"/>
          </a:p>
          <a:p>
            <a:pPr marL="171450" indent="-171450">
              <a:buFont typeface="Arial"/>
              <a:buChar char="•"/>
            </a:pPr>
            <a:r>
              <a:rPr lang="en-US">
                <a:solidFill>
                  <a:srgbClr val="333333"/>
                </a:solidFill>
              </a:rPr>
              <a:t>Saul Amsterdamski was a soldier who served with the Polish 1st Armoured Division. Until recently, there was a cross on his grave. When historical research revealed that he was of the Jewish faith, our colleagues from the Netherlands erected (installed) a matzeva.  </a:t>
            </a:r>
            <a:endParaRPr lang="en-US"/>
          </a:p>
          <a:p>
            <a:pPr marL="171450" indent="-171450">
              <a:buFont typeface="Arial"/>
              <a:buChar char="•"/>
            </a:pPr>
            <a:r>
              <a:rPr lang="en-US">
                <a:solidFill>
                  <a:srgbClr val="333333"/>
                </a:solidFill>
              </a:rPr>
              <a:t>Due to an error in the death certificate, there was a mistake on Stanisław Szkutnik's grave, which prevented his daughter from finding her father. At our request, colleagues from the CWGC replaced the headstone. Thanks that the family visited their relative's grave for the first time.  </a:t>
            </a:r>
            <a:endParaRPr lang="en-US"/>
          </a:p>
          <a:p>
            <a:pPr marL="171450" indent="-171450">
              <a:buFont typeface="Arial"/>
              <a:buChar char="•"/>
            </a:pPr>
            <a:r>
              <a:rPr lang="en-US"/>
              <a:t>Historical research conducted by our Norwegian colleagues revealed that a Polish prisoner of war was buried as a Soviet soldier. Thanks to this discovery, they installed a headstone bearing his name and correct details, including his nationality.   </a:t>
            </a:r>
          </a:p>
          <a:p>
            <a:pPr marL="171450" indent="-171450">
              <a:buFont typeface="Arial"/>
              <a:buChar char="•"/>
            </a:pPr>
            <a:r>
              <a:rPr lang="en-US"/>
              <a:t>It goes without saying that most of the organisations present here have helped us. </a:t>
            </a:r>
            <a:endParaRPr lang="en-US" dirty="0">
              <a:ea typeface="Calibri" panose="020F0502020204030204"/>
              <a:cs typeface="Calibri" panose="020F0502020204030204"/>
            </a:endParaRPr>
          </a:p>
        </p:txBody>
      </p:sp>
      <p:sp>
        <p:nvSpPr>
          <p:cNvPr id="4" name="Symbol zastępczy numeru slajdu 3"/>
          <p:cNvSpPr>
            <a:spLocks noGrp="1"/>
          </p:cNvSpPr>
          <p:nvPr>
            <p:ph type="sldNum" sz="quarter" idx="5"/>
          </p:nvPr>
        </p:nvSpPr>
        <p:spPr/>
        <p:txBody>
          <a:bodyPr/>
          <a:lstStyle/>
          <a:p>
            <a:fld id="{6A55207E-F959-4BFD-87E7-0C3E06B9A0A1}" type="slidenum">
              <a:t>11</a:t>
            </a:fld>
            <a:endParaRPr lang="pl-PL"/>
          </a:p>
        </p:txBody>
      </p:sp>
    </p:spTree>
    <p:extLst>
      <p:ext uri="{BB962C8B-B14F-4D97-AF65-F5344CB8AC3E}">
        <p14:creationId xmlns:p14="http://schemas.microsoft.com/office/powerpoint/2010/main" val="253245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solidFill>
                  <a:srgbClr val="333333"/>
                </a:solidFill>
              </a:rPr>
              <a:t>I would like to end my presentation with a very symbolic photograph of a Russian rocket that hit the Polish War Cemetery in Kiev, where Polish officers – prisoners of war murdered in 1940 on Stalin's order – are buried. </a:t>
            </a:r>
            <a:endParaRPr lang="pl-PL" dirty="0"/>
          </a:p>
        </p:txBody>
      </p:sp>
      <p:sp>
        <p:nvSpPr>
          <p:cNvPr id="4" name="Symbol zastępczy numeru slajdu 3"/>
          <p:cNvSpPr>
            <a:spLocks noGrp="1"/>
          </p:cNvSpPr>
          <p:nvPr>
            <p:ph type="sldNum" sz="quarter" idx="5"/>
          </p:nvPr>
        </p:nvSpPr>
        <p:spPr/>
        <p:txBody>
          <a:bodyPr/>
          <a:lstStyle/>
          <a:p>
            <a:fld id="{6A55207E-F959-4BFD-87E7-0C3E06B9A0A1}" type="slidenum">
              <a:t>12</a:t>
            </a:fld>
            <a:endParaRPr lang="pl-PL"/>
          </a:p>
        </p:txBody>
      </p:sp>
    </p:spTree>
    <p:extLst>
      <p:ext uri="{BB962C8B-B14F-4D97-AF65-F5344CB8AC3E}">
        <p14:creationId xmlns:p14="http://schemas.microsoft.com/office/powerpoint/2010/main" val="221113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t>Our main goal was to restore the cemetery to its original condition and protect this historical monument from destruction. In accordance with the recommendations of the Provincial Conservator of Monuments, conservation work was also carried out on the wooden chapel, which is the focal point of the cemetery. </a:t>
            </a:r>
            <a:endParaRPr lang="pl-PL"/>
          </a:p>
          <a:p>
            <a:endParaRPr lang="en-US" dirty="0">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2</a:t>
            </a:fld>
            <a:endParaRPr lang="pl-PL"/>
          </a:p>
        </p:txBody>
      </p:sp>
    </p:spTree>
    <p:extLst>
      <p:ext uri="{BB962C8B-B14F-4D97-AF65-F5344CB8AC3E}">
        <p14:creationId xmlns:p14="http://schemas.microsoft.com/office/powerpoint/2010/main" val="359138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t>War Cemetery No. 87 from World War I is located in Gorlice. It was built in 1915 according to a design by Austrian architect. A total of 204 soldiers from various armies (Austrian, Prussian and Russian) who fought in the Gorlice County during World War I were buried in mass and individual graves in the cemetery. The conservation and reconstruction work took three consecutive years.</a:t>
            </a:r>
            <a:endParaRPr lang="pl-PL"/>
          </a:p>
          <a:p>
            <a:endParaRPr lang="en-US" dirty="0">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3</a:t>
            </a:fld>
            <a:endParaRPr lang="pl-PL"/>
          </a:p>
        </p:txBody>
      </p:sp>
    </p:spTree>
    <p:extLst>
      <p:ext uri="{BB962C8B-B14F-4D97-AF65-F5344CB8AC3E}">
        <p14:creationId xmlns:p14="http://schemas.microsoft.com/office/powerpoint/2010/main" val="85300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The largest renovation project carried out between 2017 and 2022 outside Poland involved works at over 60 sites (in Ukraine, Belarus, Lithuania and Latvia). The renovation work was preceded by a verification of the names of the fallen servicemen. It was a huge undertaking in difficult areas. Unfortunately, the project was interrupted in 2022 after the outbreak of the Ukrainian-Russian war. You will see why on the next slide. </a:t>
            </a:r>
            <a:endParaRPr lang="pl-PL"/>
          </a:p>
          <a:p>
            <a:endParaRPr lang="en-US" dirty="0">
              <a:solidFill>
                <a:srgbClr val="333333"/>
              </a:solidFill>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4</a:t>
            </a:fld>
            <a:endParaRPr lang="pl-PL"/>
          </a:p>
        </p:txBody>
      </p:sp>
    </p:spTree>
    <p:extLst>
      <p:ext uri="{BB962C8B-B14F-4D97-AF65-F5344CB8AC3E}">
        <p14:creationId xmlns:p14="http://schemas.microsoft.com/office/powerpoint/2010/main" val="3867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Here is another demanding project. Commemorating the victims of the Nazi regime is most often possible by placing plaques with the names of the victims in the places where their remains or ashes were laid to rest. The main challenge here remains historical research and verification of names. Here you can see plaques at the Stuttgart cemetery, on which over 200 names have been engraved. At the Perlacher Forst cemetery over 2,000 names were engraved on stone slabs </a:t>
            </a:r>
            <a:endParaRPr lang="pl-PL">
              <a:ea typeface="Calibri"/>
              <a:cs typeface="Calibri"/>
            </a:endParaRPr>
          </a:p>
          <a:p>
            <a:endParaRPr lang="en-US" dirty="0">
              <a:solidFill>
                <a:srgbClr val="333333"/>
              </a:solidFill>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6</a:t>
            </a:fld>
            <a:endParaRPr lang="pl-PL"/>
          </a:p>
        </p:txBody>
      </p:sp>
    </p:spTree>
    <p:extLst>
      <p:ext uri="{BB962C8B-B14F-4D97-AF65-F5344CB8AC3E}">
        <p14:creationId xmlns:p14="http://schemas.microsoft.com/office/powerpoint/2010/main" val="90649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We also take care of the graves of Polish refugees who died during World War II. After their evacuation from the Soviet Union, they also found themselves in East Africa. The weather conditions and location of these sites make them extremely difficult to maintain and, unfortunately, vulnerable to damage.</a:t>
            </a:r>
            <a:endParaRPr lang="pl-PL"/>
          </a:p>
          <a:p>
            <a:endParaRPr lang="en-US" dirty="0">
              <a:solidFill>
                <a:srgbClr val="333333"/>
              </a:solidFill>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7</a:t>
            </a:fld>
            <a:endParaRPr lang="pl-PL"/>
          </a:p>
        </p:txBody>
      </p:sp>
    </p:spTree>
    <p:extLst>
      <p:ext uri="{BB962C8B-B14F-4D97-AF65-F5344CB8AC3E}">
        <p14:creationId xmlns:p14="http://schemas.microsoft.com/office/powerpoint/2010/main" val="49060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t>The beautifully situated Polish war cemeteries in Monte Cassino and Loreto face very serious structural problems, partly due to their location. Very challenging works are coming.  </a:t>
            </a:r>
            <a:endParaRPr lang="pl-PL"/>
          </a:p>
          <a:p>
            <a:pPr algn="just"/>
            <a:r>
              <a:rPr lang="en-US"/>
              <a:t>After the Second World War, the site of the former Stalag XI A Altengrabow became a military training ground for the Soviet Army. Over 100 Polish war graves disappeared. It would be wonderful to find the remains of the soldiers and bring them home (in order to give them a proper burial)  </a:t>
            </a:r>
          </a:p>
          <a:p>
            <a:pPr algn="just"/>
            <a:r>
              <a:rPr lang="en-US"/>
              <a:t>Historical research based on previously unknown sources gives us hope of finding Polish war graves from World War II located in Central Asia. </a:t>
            </a:r>
          </a:p>
          <a:p>
            <a:endParaRPr lang="en-US" dirty="0">
              <a:ea typeface="Calibri"/>
              <a:cs typeface="Calibri"/>
            </a:endParaRPr>
          </a:p>
          <a:p>
            <a:endParaRPr lang="en-US" dirty="0">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8</a:t>
            </a:fld>
            <a:endParaRPr lang="pl-PL"/>
          </a:p>
        </p:txBody>
      </p:sp>
    </p:spTree>
    <p:extLst>
      <p:ext uri="{BB962C8B-B14F-4D97-AF65-F5344CB8AC3E}">
        <p14:creationId xmlns:p14="http://schemas.microsoft.com/office/powerpoint/2010/main" val="283664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285750" indent="-285750" algn="just">
              <a:lnSpc>
                <a:spcPct val="90000"/>
              </a:lnSpc>
              <a:spcBef>
                <a:spcPts val="1000"/>
              </a:spcBef>
              <a:buFont typeface="Arial"/>
              <a:buChar char="•"/>
            </a:pPr>
            <a:r>
              <a:rPr lang="en-US">
                <a:solidFill>
                  <a:schemeClr val="tx1">
                    <a:lumMod val="95000"/>
                    <a:lumOff val="5000"/>
                  </a:schemeClr>
                </a:solidFill>
              </a:rPr>
              <a:t>This generates many problems.</a:t>
            </a:r>
            <a:endParaRPr lang="en-US" dirty="0">
              <a:solidFill>
                <a:schemeClr val="tx1">
                  <a:lumMod val="95000"/>
                  <a:lumOff val="5000"/>
                </a:schemeClr>
              </a:solidFill>
            </a:endParaRPr>
          </a:p>
          <a:p>
            <a:pPr marL="285750" indent="-285750" algn="just">
              <a:lnSpc>
                <a:spcPct val="90000"/>
              </a:lnSpc>
              <a:spcBef>
                <a:spcPts val="1000"/>
              </a:spcBef>
              <a:buFont typeface="Arial"/>
              <a:buChar char="•"/>
            </a:pPr>
            <a:r>
              <a:rPr lang="en-US">
                <a:solidFill>
                  <a:schemeClr val="tx1">
                    <a:lumMod val="95000"/>
                    <a:lumOff val="5000"/>
                  </a:schemeClr>
                </a:solidFill>
              </a:rPr>
              <a:t>we currently do not have access to some of sites because of the political or safety reasons - </a:t>
            </a:r>
            <a:endParaRPr lang="en-US">
              <a:ea typeface="Calibri" panose="020F0502020204030204"/>
              <a:cs typeface="Calibri" panose="020F0502020204030204"/>
            </a:endParaRPr>
          </a:p>
          <a:p>
            <a:pPr marL="285750" indent="-285750" algn="just">
              <a:lnSpc>
                <a:spcPct val="90000"/>
              </a:lnSpc>
              <a:spcBef>
                <a:spcPts val="1000"/>
              </a:spcBef>
              <a:buFont typeface="Arial"/>
              <a:buChar char="•"/>
            </a:pPr>
            <a:r>
              <a:rPr lang="en-US">
                <a:solidFill>
                  <a:schemeClr val="tx1">
                    <a:lumMod val="95000"/>
                    <a:lumOff val="5000"/>
                  </a:schemeClr>
                </a:solidFill>
              </a:rPr>
              <a:t>It is quite a difficult task to supervise war graves located outside Poland, especially in Asia and Africa.</a:t>
            </a:r>
            <a:endParaRPr lang="en-US">
              <a:ea typeface="Calibri" panose="020F0502020204030204"/>
              <a:cs typeface="Calibri" panose="020F0502020204030204"/>
            </a:endParaRPr>
          </a:p>
          <a:p>
            <a:pPr marL="285750" indent="-285750" algn="just">
              <a:lnSpc>
                <a:spcPct val="90000"/>
              </a:lnSpc>
              <a:spcBef>
                <a:spcPts val="1000"/>
              </a:spcBef>
              <a:buFont typeface="Arial"/>
              <a:buChar char="•"/>
            </a:pPr>
            <a:r>
              <a:rPr lang="en-US">
                <a:solidFill>
                  <a:schemeClr val="tx1">
                    <a:lumMod val="95000"/>
                    <a:lumOff val="5000"/>
                  </a:schemeClr>
                </a:solidFill>
              </a:rPr>
              <a:t>Selecting contractors and supervising work carried out in remote locations is quite a difficult (daunting) task.</a:t>
            </a:r>
            <a:endParaRPr lang="en-US">
              <a:ea typeface="Calibri" panose="020F0502020204030204"/>
              <a:cs typeface="Calibri" panose="020F0502020204030204"/>
            </a:endParaRPr>
          </a:p>
          <a:p>
            <a:pPr marL="285750" indent="-285750" algn="just">
              <a:lnSpc>
                <a:spcPct val="90000"/>
              </a:lnSpc>
              <a:spcBef>
                <a:spcPts val="1000"/>
              </a:spcBef>
              <a:buFont typeface="Arial"/>
              <a:buChar char="•"/>
            </a:pPr>
            <a:r>
              <a:rPr lang="en-US">
                <a:solidFill>
                  <a:schemeClr val="tx1">
                    <a:lumMod val="95000"/>
                    <a:lumOff val="5000"/>
                  </a:schemeClr>
                </a:solidFill>
              </a:rPr>
              <a:t>Formalities, in particular public procurement law, do not help either.</a:t>
            </a:r>
            <a:endParaRPr lang="pl-PL">
              <a:ea typeface="Calibri" panose="020F0502020204030204"/>
              <a:cs typeface="Calibri" panose="020F0502020204030204"/>
            </a:endParaRPr>
          </a:p>
        </p:txBody>
      </p:sp>
      <p:sp>
        <p:nvSpPr>
          <p:cNvPr id="4" name="Symbol zastępczy numeru slajdu 3"/>
          <p:cNvSpPr>
            <a:spLocks noGrp="1"/>
          </p:cNvSpPr>
          <p:nvPr>
            <p:ph type="sldNum" sz="quarter" idx="5"/>
          </p:nvPr>
        </p:nvSpPr>
        <p:spPr/>
        <p:txBody>
          <a:bodyPr/>
          <a:lstStyle/>
          <a:p>
            <a:fld id="{6A55207E-F959-4BFD-87E7-0C3E06B9A0A1}" type="slidenum">
              <a:rPr lang="pl-PL"/>
              <a:t>9</a:t>
            </a:fld>
            <a:endParaRPr lang="pl-PL"/>
          </a:p>
        </p:txBody>
      </p:sp>
    </p:spTree>
    <p:extLst>
      <p:ext uri="{BB962C8B-B14F-4D97-AF65-F5344CB8AC3E}">
        <p14:creationId xmlns:p14="http://schemas.microsoft.com/office/powerpoint/2010/main" val="2861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US">
                <a:solidFill>
                  <a:srgbClr val="333333"/>
                </a:solidFill>
              </a:rPr>
              <a:t>The biggest and most positive change is the increasing availability of historical sources. This opens up many opportunities for us. It turns out that the archives of Polish Catholic missions in England, France and Germany contain invaluable sources concerning Polish war graves. During my first, very brief visit to one of the church archives, I received archival materials hidden in 1946, which no one had seen since. You can only imagine how I felt when I opened the folder. I felt as if I had found myself in the Library of Alexandria or in the library from Umberto Eco's novel ‘The Name of the Rose’. The slide shows a sketch of the location of Polish war graves in Błagowieszczanka, Kyrgyzstan. In the spring of this year, we found these graves, or rather what was left of them. We intend to rebuild them. </a:t>
            </a:r>
            <a:endParaRPr lang="pl-PL"/>
          </a:p>
          <a:p>
            <a:endParaRPr lang="en-US" dirty="0">
              <a:solidFill>
                <a:srgbClr val="333333"/>
              </a:solidFill>
              <a:ea typeface="Calibri"/>
              <a:cs typeface="Calibri"/>
            </a:endParaRPr>
          </a:p>
        </p:txBody>
      </p:sp>
      <p:sp>
        <p:nvSpPr>
          <p:cNvPr id="4" name="Symbol zastępczy numeru slajdu 3"/>
          <p:cNvSpPr>
            <a:spLocks noGrp="1"/>
          </p:cNvSpPr>
          <p:nvPr>
            <p:ph type="sldNum" sz="quarter" idx="5"/>
          </p:nvPr>
        </p:nvSpPr>
        <p:spPr/>
        <p:txBody>
          <a:bodyPr/>
          <a:lstStyle/>
          <a:p>
            <a:fld id="{6A55207E-F959-4BFD-87E7-0C3E06B9A0A1}" type="slidenum">
              <a:t>10</a:t>
            </a:fld>
            <a:endParaRPr lang="pl-PL"/>
          </a:p>
        </p:txBody>
      </p:sp>
    </p:spTree>
    <p:extLst>
      <p:ext uri="{BB962C8B-B14F-4D97-AF65-F5344CB8AC3E}">
        <p14:creationId xmlns:p14="http://schemas.microsoft.com/office/powerpoint/2010/main" val="233751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16.09.2025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16.09.2025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16.09.2025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16.09.2025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16.09.2025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16.09.2025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16.09.2025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16.09.2025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16.09.2025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16.09.2025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16.09.2025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8AA868-8872-43E4-8C98-D34DABD1FD38}" type="datetimeFigureOut">
              <a:rPr lang="pl-PL" smtClean="0"/>
              <a:t>16.09.2025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604589" y="640080"/>
            <a:ext cx="4019763" cy="3566160"/>
          </a:xfrm>
        </p:spPr>
        <p:txBody>
          <a:bodyPr vert="horz" lIns="91440" tIns="45720" rIns="91440" bIns="45720" rtlCol="0" anchor="t">
            <a:normAutofit/>
          </a:bodyPr>
          <a:lstStyle/>
          <a:p>
            <a:pPr>
              <a:lnSpc>
                <a:spcPct val="100000"/>
              </a:lnSpc>
              <a:spcBef>
                <a:spcPts val="0"/>
              </a:spcBef>
            </a:pPr>
            <a:r>
              <a:rPr lang="pl-PL" sz="3600" dirty="0"/>
              <a:t>WAR GRAVES</a:t>
            </a:r>
            <a:br>
              <a:rPr lang="pl-PL" sz="3600" dirty="0"/>
            </a:br>
            <a:r>
              <a:rPr lang="pl-PL" sz="3600" dirty="0"/>
              <a:t> </a:t>
            </a:r>
            <a:br>
              <a:rPr lang="pl-PL" sz="3600" dirty="0"/>
            </a:br>
            <a:r>
              <a:rPr lang="pl-PL" sz="3600" dirty="0"/>
              <a:t>OUR WORK</a:t>
            </a:r>
            <a:br>
              <a:rPr lang="pl-PL" sz="3600" dirty="0"/>
            </a:br>
            <a:r>
              <a:rPr lang="pl-PL" sz="3600" dirty="0"/>
              <a:t>OUR MISSION </a:t>
            </a:r>
            <a:r>
              <a:rPr lang="pl-PL" sz="5400" dirty="0"/>
              <a:t> </a:t>
            </a:r>
            <a:endParaRPr lang="pl-PL"/>
          </a:p>
        </p:txBody>
      </p:sp>
      <p:sp>
        <p:nvSpPr>
          <p:cNvPr id="3" name="Podtytuł 2"/>
          <p:cNvSpPr>
            <a:spLocks noGrp="1"/>
          </p:cNvSpPr>
          <p:nvPr>
            <p:ph type="subTitle" idx="1"/>
          </p:nvPr>
        </p:nvSpPr>
        <p:spPr>
          <a:xfrm>
            <a:off x="890339" y="4636008"/>
            <a:ext cx="3734014" cy="1572768"/>
          </a:xfrm>
        </p:spPr>
        <p:txBody>
          <a:bodyPr vert="horz" lIns="91440" tIns="45720" rIns="91440" bIns="45720" rtlCol="0">
            <a:normAutofit/>
          </a:bodyPr>
          <a:lstStyle/>
          <a:p>
            <a:pPr algn="l"/>
            <a:endParaRPr lang="pl-PL"/>
          </a:p>
        </p:txBody>
      </p:sp>
      <p:sp>
        <p:nvSpPr>
          <p:cNvPr id="8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descr="Obraz zawierający na wolnym powietrzu, drzewo, ziemia, śnieg&#10;&#10;Zawartość wygenerowana przez AI może być niepoprawna.">
            <a:extLst>
              <a:ext uri="{FF2B5EF4-FFF2-40B4-BE49-F238E27FC236}">
                <a16:creationId xmlns:a16="http://schemas.microsoft.com/office/drawing/2014/main" id="{65FED258-010A-A250-A4FE-4B23D2EFC946}"/>
              </a:ext>
            </a:extLst>
          </p:cNvPr>
          <p:cNvPicPr>
            <a:picLocks noChangeAspect="1"/>
          </p:cNvPicPr>
          <p:nvPr/>
        </p:nvPicPr>
        <p:blipFill>
          <a:blip r:embed="rId3"/>
          <a:srcRect l="14237" r="2934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Obraz 8" descr="Obraz zawierający tekst, Czcionka, logo, design&#10;&#10;Zawartość wygenerowana przez AI może być niepoprawna.">
            <a:extLst>
              <a:ext uri="{FF2B5EF4-FFF2-40B4-BE49-F238E27FC236}">
                <a16:creationId xmlns:a16="http://schemas.microsoft.com/office/drawing/2014/main" id="{8751B5ED-C0EC-B82F-3CF4-FCD8F48797DA}"/>
              </a:ext>
            </a:extLst>
          </p:cNvPr>
          <p:cNvPicPr>
            <a:picLocks noChangeAspect="1"/>
          </p:cNvPicPr>
          <p:nvPr/>
        </p:nvPicPr>
        <p:blipFill>
          <a:blip r:embed="rId4"/>
          <a:stretch>
            <a:fillRect/>
          </a:stretch>
        </p:blipFill>
        <p:spPr>
          <a:xfrm>
            <a:off x="1021685" y="5724525"/>
            <a:ext cx="3333750" cy="933450"/>
          </a:xfrm>
          <a:prstGeom prst="rect">
            <a:avLst/>
          </a:prstGeom>
        </p:spPr>
      </p:pic>
    </p:spTree>
    <p:extLst>
      <p:ext uri="{BB962C8B-B14F-4D97-AF65-F5344CB8AC3E}">
        <p14:creationId xmlns:p14="http://schemas.microsoft.com/office/powerpoint/2010/main" val="650317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5" name="Rectangle 142">
            <a:extLst>
              <a:ext uri="{FF2B5EF4-FFF2-40B4-BE49-F238E27FC236}">
                <a16:creationId xmlns:a16="http://schemas.microsoft.com/office/drawing/2014/main" id="{A51A0227-072A-4F5F-928C-E2C3E5CCD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48BDF09-2F2E-6B6F-10D7-0C87BCB048B0}"/>
              </a:ext>
            </a:extLst>
          </p:cNvPr>
          <p:cNvSpPr>
            <a:spLocks noGrp="1"/>
          </p:cNvSpPr>
          <p:nvPr>
            <p:ph type="title"/>
          </p:nvPr>
        </p:nvSpPr>
        <p:spPr>
          <a:xfrm>
            <a:off x="630936" y="4440365"/>
            <a:ext cx="4245864" cy="1722691"/>
          </a:xfrm>
        </p:spPr>
        <p:txBody>
          <a:bodyPr vert="horz" lIns="91440" tIns="45720" rIns="91440" bIns="45720" rtlCol="0" anchor="ctr">
            <a:normAutofit/>
          </a:bodyPr>
          <a:lstStyle/>
          <a:p>
            <a:pPr algn="ctr"/>
            <a:r>
              <a:rPr lang="en-US" sz="4600"/>
              <a:t>Opportunities </a:t>
            </a:r>
            <a:endParaRPr lang="pl-PL"/>
          </a:p>
        </p:txBody>
      </p:sp>
      <p:pic>
        <p:nvPicPr>
          <p:cNvPr id="4" name="Symbol zastępczy zawartości 3" descr="Obraz zawierający tekst, pismo odręczne, papier, Produkty papierowe&#10;&#10;Zawartość wygenerowana przez AI może być niepoprawna.">
            <a:extLst>
              <a:ext uri="{FF2B5EF4-FFF2-40B4-BE49-F238E27FC236}">
                <a16:creationId xmlns:a16="http://schemas.microsoft.com/office/drawing/2014/main" id="{9C7C211E-405C-A462-26F5-960F2EC28B70}"/>
              </a:ext>
            </a:extLst>
          </p:cNvPr>
          <p:cNvPicPr>
            <a:picLocks noChangeAspect="1"/>
          </p:cNvPicPr>
          <p:nvPr/>
        </p:nvPicPr>
        <p:blipFill>
          <a:blip r:embed="rId3"/>
          <a:srcRect t="5363" r="-1" b="27045"/>
          <a:stretch>
            <a:fillRect/>
          </a:stretch>
        </p:blipFill>
        <p:spPr>
          <a:xfrm>
            <a:off x="463296" y="896794"/>
            <a:ext cx="5471160" cy="2773522"/>
          </a:xfrm>
          <a:prstGeom prst="rect">
            <a:avLst/>
          </a:prstGeom>
        </p:spPr>
      </p:pic>
      <p:pic>
        <p:nvPicPr>
          <p:cNvPr id="5" name="Obraz 4" descr="Obraz zawierający na wolnym powietrzu, drzewo, trawa, Działka&#10;&#10;Zawartość wygenerowana przez AI może być niepoprawna.">
            <a:extLst>
              <a:ext uri="{FF2B5EF4-FFF2-40B4-BE49-F238E27FC236}">
                <a16:creationId xmlns:a16="http://schemas.microsoft.com/office/drawing/2014/main" id="{E19F4B82-4D72-8162-1386-8A7E13D80085}"/>
              </a:ext>
            </a:extLst>
          </p:cNvPr>
          <p:cNvPicPr>
            <a:picLocks noChangeAspect="1"/>
          </p:cNvPicPr>
          <p:nvPr/>
        </p:nvPicPr>
        <p:blipFill>
          <a:blip r:embed="rId4"/>
          <a:srcRect b="3232"/>
          <a:stretch>
            <a:fillRect/>
          </a:stretch>
        </p:blipFill>
        <p:spPr>
          <a:xfrm>
            <a:off x="6254496" y="1165128"/>
            <a:ext cx="5471160" cy="2236854"/>
          </a:xfrm>
          <a:prstGeom prst="rect">
            <a:avLst/>
          </a:prstGeom>
        </p:spPr>
      </p:pic>
      <p:sp>
        <p:nvSpPr>
          <p:cNvPr id="156"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8">
            <a:extLst>
              <a:ext uri="{FF2B5EF4-FFF2-40B4-BE49-F238E27FC236}">
                <a16:creationId xmlns:a16="http://schemas.microsoft.com/office/drawing/2014/main" id="{3F2AF6E6-B8B1-774E-3BBD-62FD8845C432}"/>
              </a:ext>
            </a:extLst>
          </p:cNvPr>
          <p:cNvSpPr>
            <a:spLocks noGrp="1"/>
          </p:cNvSpPr>
          <p:nvPr>
            <p:ph idx="1"/>
          </p:nvPr>
        </p:nvSpPr>
        <p:spPr>
          <a:xfrm>
            <a:off x="5333999" y="4440365"/>
            <a:ext cx="6214871" cy="1722691"/>
          </a:xfrm>
        </p:spPr>
        <p:txBody>
          <a:bodyPr vert="horz" lIns="91440" tIns="45720" rIns="91440" bIns="45720" rtlCol="0" anchor="ctr">
            <a:normAutofit/>
          </a:bodyPr>
          <a:lstStyle/>
          <a:p>
            <a:pPr marL="0" indent="0" algn="just">
              <a:buNone/>
            </a:pPr>
            <a:r>
              <a:rPr lang="en-US" sz="1800">
                <a:latin typeface="Georgia"/>
                <a:ea typeface="+mn-lt"/>
                <a:cs typeface="+mn-lt"/>
              </a:rPr>
              <a:t>Historical research based on previously unknown sources enabling the identification of the names of non-commemorated victims of the Second World War and the location of war graves</a:t>
            </a:r>
            <a:r>
              <a:rPr lang="en-US" sz="1800" dirty="0">
                <a:latin typeface="Georgia"/>
                <a:ea typeface="+mn-lt"/>
                <a:cs typeface="+mn-lt"/>
              </a:rPr>
              <a:t>  </a:t>
            </a:r>
            <a:endParaRPr lang="en-US" sz="1800" dirty="0">
              <a:latin typeface="Georgia"/>
            </a:endParaRPr>
          </a:p>
          <a:p>
            <a:pPr marL="342900" indent="-342900"/>
            <a:endParaRPr lang="en-US" sz="2200">
              <a:latin typeface="Georgia"/>
            </a:endParaRPr>
          </a:p>
          <a:p>
            <a:pPr marL="0" indent="0">
              <a:buNone/>
            </a:pPr>
            <a:endParaRPr lang="en-US" sz="2200"/>
          </a:p>
        </p:txBody>
      </p:sp>
    </p:spTree>
    <p:extLst>
      <p:ext uri="{BB962C8B-B14F-4D97-AF65-F5344CB8AC3E}">
        <p14:creationId xmlns:p14="http://schemas.microsoft.com/office/powerpoint/2010/main" val="209631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DA216DF-C268-4A25-A2DC-51E15F550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6933CEA-B40C-A16A-A6EC-563BAB624957}"/>
              </a:ext>
            </a:extLst>
          </p:cNvPr>
          <p:cNvSpPr>
            <a:spLocks noGrp="1"/>
          </p:cNvSpPr>
          <p:nvPr>
            <p:ph type="title"/>
          </p:nvPr>
        </p:nvSpPr>
        <p:spPr>
          <a:xfrm>
            <a:off x="638881" y="4474080"/>
            <a:ext cx="10909640" cy="1065836"/>
          </a:xfrm>
        </p:spPr>
        <p:txBody>
          <a:bodyPr vert="horz" lIns="91440" tIns="45720" rIns="91440" bIns="45720" rtlCol="0" anchor="ctr">
            <a:normAutofit/>
          </a:bodyPr>
          <a:lstStyle/>
          <a:p>
            <a:pPr algn="ctr"/>
            <a:r>
              <a:rPr lang="en-US" sz="4000"/>
              <a:t>The need for cooperation </a:t>
            </a:r>
          </a:p>
        </p:txBody>
      </p:sp>
      <p:pic>
        <p:nvPicPr>
          <p:cNvPr id="6" name="Symbol zastępczy zawartości 5" descr="Obraz zawierający grób, cmentarz, nagrobek, na wolnym powietrzu&#10;&#10;Zawartość wygenerowana przez AI może być niepoprawna.">
            <a:extLst>
              <a:ext uri="{FF2B5EF4-FFF2-40B4-BE49-F238E27FC236}">
                <a16:creationId xmlns:a16="http://schemas.microsoft.com/office/drawing/2014/main" id="{DF5FEDF5-7C9D-1C57-30FA-420F514BC11D}"/>
              </a:ext>
            </a:extLst>
          </p:cNvPr>
          <p:cNvPicPr>
            <a:picLocks noGrp="1" noChangeAspect="1"/>
          </p:cNvPicPr>
          <p:nvPr>
            <p:ph idx="1"/>
          </p:nvPr>
        </p:nvPicPr>
        <p:blipFill>
          <a:blip r:embed="rId3"/>
          <a:stretch>
            <a:fillRect/>
          </a:stretch>
        </p:blipFill>
        <p:spPr>
          <a:xfrm>
            <a:off x="944415" y="164592"/>
            <a:ext cx="2472857" cy="4087368"/>
          </a:xfrm>
          <a:prstGeom prst="rect">
            <a:avLst/>
          </a:prstGeom>
        </p:spPr>
      </p:pic>
      <p:pic>
        <p:nvPicPr>
          <p:cNvPr id="4" name="Symbol zastępczy zawartości 3" descr="Obraz zawierający na wolnym powietrzu, grób, cmentarz, trawa&#10;&#10;Zawartość wygenerowana przez AI może być niepoprawna.">
            <a:extLst>
              <a:ext uri="{FF2B5EF4-FFF2-40B4-BE49-F238E27FC236}">
                <a16:creationId xmlns:a16="http://schemas.microsoft.com/office/drawing/2014/main" id="{40361CF9-B0F4-90A4-DD86-8659EE612B8E}"/>
              </a:ext>
            </a:extLst>
          </p:cNvPr>
          <p:cNvPicPr>
            <a:picLocks noChangeAspect="1"/>
          </p:cNvPicPr>
          <p:nvPr/>
        </p:nvPicPr>
        <p:blipFill>
          <a:blip r:embed="rId4"/>
          <a:srcRect t="15625"/>
          <a:stretch>
            <a:fillRect/>
          </a:stretch>
        </p:blipFill>
        <p:spPr>
          <a:xfrm>
            <a:off x="4287012" y="164592"/>
            <a:ext cx="3633216" cy="4087368"/>
          </a:xfrm>
          <a:prstGeom prst="rect">
            <a:avLst/>
          </a:prstGeom>
        </p:spPr>
      </p:pic>
      <p:pic>
        <p:nvPicPr>
          <p:cNvPr id="5" name="Obraz 4" descr="Obraz zawierający grób, cmentarz, na wolnym powietrzu, trawa&#10;&#10;Zawartość wygenerowana przez AI może być niepoprawna.">
            <a:extLst>
              <a:ext uri="{FF2B5EF4-FFF2-40B4-BE49-F238E27FC236}">
                <a16:creationId xmlns:a16="http://schemas.microsoft.com/office/drawing/2014/main" id="{93B9363D-DE7C-8C1B-C3A3-7021CF9C61B9}"/>
              </a:ext>
            </a:extLst>
          </p:cNvPr>
          <p:cNvPicPr>
            <a:picLocks noChangeAspect="1"/>
          </p:cNvPicPr>
          <p:nvPr/>
        </p:nvPicPr>
        <p:blipFill>
          <a:blip r:embed="rId5"/>
          <a:srcRect l="589" r="10522"/>
          <a:stretch>
            <a:fillRect/>
          </a:stretch>
        </p:blipFill>
        <p:spPr>
          <a:xfrm>
            <a:off x="8209786" y="164592"/>
            <a:ext cx="3633220" cy="4087368"/>
          </a:xfrm>
          <a:prstGeom prst="rect">
            <a:avLst/>
          </a:prstGeom>
        </p:spPr>
      </p:pic>
      <p:sp>
        <p:nvSpPr>
          <p:cNvPr id="51"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771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7885D03-DF30-ABBE-BBDA-98A894D6A783}"/>
              </a:ext>
            </a:extLst>
          </p:cNvPr>
          <p:cNvSpPr>
            <a:spLocks noGrp="1"/>
          </p:cNvSpPr>
          <p:nvPr>
            <p:ph type="title"/>
          </p:nvPr>
        </p:nvSpPr>
        <p:spPr>
          <a:xfrm>
            <a:off x="640080" y="325369"/>
            <a:ext cx="4368602" cy="1956841"/>
          </a:xfrm>
        </p:spPr>
        <p:txBody>
          <a:bodyPr anchor="b">
            <a:normAutofit/>
          </a:bodyPr>
          <a:lstStyle/>
          <a:p>
            <a:pPr algn="ctr"/>
            <a:r>
              <a:rPr lang="en-US" sz="2800" b="1">
                <a:latin typeface="Calibri"/>
                <a:ea typeface="Calibri"/>
                <a:cs typeface="Calibri"/>
              </a:rPr>
              <a:t>Thank you for your attention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90FC2CC-BA94-7F80-D956-EBC62F54DB1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lgn="ctr">
              <a:buNone/>
            </a:pPr>
            <a:r>
              <a:rPr lang="en-US" b="1" dirty="0">
                <a:latin typeface="Calibri"/>
                <a:ea typeface="Calibri"/>
                <a:cs typeface="Calibri"/>
              </a:rPr>
              <a:t>Jan Ambroziak, Department of Cultural Heritage Abroad and </a:t>
            </a:r>
            <a:r>
              <a:rPr lang="en-US" b="1">
                <a:latin typeface="Calibri"/>
                <a:ea typeface="Calibri"/>
                <a:cs typeface="Calibri"/>
              </a:rPr>
              <a:t>Memorial Sites</a:t>
            </a:r>
            <a:endParaRPr lang="en-US"/>
          </a:p>
          <a:p>
            <a:pPr marL="0" indent="0" algn="ctr">
              <a:buNone/>
            </a:pPr>
            <a:r>
              <a:rPr lang="en-US" b="1">
                <a:latin typeface="Calibri"/>
                <a:ea typeface="Calibri"/>
                <a:cs typeface="Calibri"/>
              </a:rPr>
              <a:t>jambroziak@kultura.gov.pl</a:t>
            </a:r>
            <a:endParaRPr lang="en-US" b="1" dirty="0">
              <a:latin typeface="Calibri"/>
              <a:ea typeface="Calibri"/>
              <a:cs typeface="Calibri"/>
            </a:endParaRPr>
          </a:p>
          <a:p>
            <a:pPr marL="0" indent="0" algn="ctr">
              <a:buNone/>
            </a:pPr>
            <a:endParaRPr lang="en-US" b="1" dirty="0">
              <a:latin typeface="Calibri"/>
              <a:ea typeface="Calibri"/>
              <a:cs typeface="Calibri"/>
            </a:endParaRPr>
          </a:p>
          <a:p>
            <a:endParaRPr lang="en-US" sz="2200" dirty="0"/>
          </a:p>
        </p:txBody>
      </p:sp>
      <p:pic>
        <p:nvPicPr>
          <p:cNvPr id="4" name="Symbol zastępczy zawartości 3" descr="Obraz zawierający na wolnym powietrzu, drzewo, ziemia, zima&#10;&#10;Zawartość wygenerowana przez AI może być niepoprawna.">
            <a:extLst>
              <a:ext uri="{FF2B5EF4-FFF2-40B4-BE49-F238E27FC236}">
                <a16:creationId xmlns:a16="http://schemas.microsoft.com/office/drawing/2014/main" id="{B9B553D8-868B-CE2D-C7D1-FDCE2E6CA07D}"/>
              </a:ext>
            </a:extLst>
          </p:cNvPr>
          <p:cNvPicPr>
            <a:picLocks noChangeAspect="1"/>
          </p:cNvPicPr>
          <p:nvPr/>
        </p:nvPicPr>
        <p:blipFill>
          <a:blip r:embed="rId3"/>
          <a:srcRect t="8872" r="-2" b="588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Obraz 5" descr="Obraz zawierający tekst, Czcionka, logo, design&#10;&#10;Zawartość wygenerowana przez AI może być niepoprawna.">
            <a:extLst>
              <a:ext uri="{FF2B5EF4-FFF2-40B4-BE49-F238E27FC236}">
                <a16:creationId xmlns:a16="http://schemas.microsoft.com/office/drawing/2014/main" id="{2C5FB4A2-E2D9-2E94-3A3A-F9B46563BCB9}"/>
              </a:ext>
            </a:extLst>
          </p:cNvPr>
          <p:cNvPicPr>
            <a:picLocks noChangeAspect="1"/>
          </p:cNvPicPr>
          <p:nvPr/>
        </p:nvPicPr>
        <p:blipFill>
          <a:blip r:embed="rId4"/>
          <a:stretch>
            <a:fillRect/>
          </a:stretch>
        </p:blipFill>
        <p:spPr>
          <a:xfrm>
            <a:off x="1083469" y="4962525"/>
            <a:ext cx="3333750" cy="933450"/>
          </a:xfrm>
          <a:prstGeom prst="rect">
            <a:avLst/>
          </a:prstGeom>
        </p:spPr>
      </p:pic>
    </p:spTree>
    <p:extLst>
      <p:ext uri="{BB962C8B-B14F-4D97-AF65-F5344CB8AC3E}">
        <p14:creationId xmlns:p14="http://schemas.microsoft.com/office/powerpoint/2010/main" val="3585324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5B1FC96-0749-41C9-BAED-E089E7714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FEA9C5C-AED8-F935-1ED2-CD1A2B473A03}"/>
              </a:ext>
            </a:extLst>
          </p:cNvPr>
          <p:cNvSpPr>
            <a:spLocks noGrp="1"/>
          </p:cNvSpPr>
          <p:nvPr>
            <p:ph type="title"/>
          </p:nvPr>
        </p:nvSpPr>
        <p:spPr>
          <a:xfrm>
            <a:off x="630936" y="4562856"/>
            <a:ext cx="3419856" cy="1600200"/>
          </a:xfrm>
        </p:spPr>
        <p:txBody>
          <a:bodyPr vert="horz" lIns="91440" tIns="45720" rIns="91440" bIns="45720" rtlCol="0" anchor="ctr">
            <a:normAutofit fontScale="90000"/>
          </a:bodyPr>
          <a:lstStyle/>
          <a:p>
            <a:pPr algn="ctr"/>
            <a:r>
              <a:rPr lang="en-US" sz="3700" dirty="0"/>
              <a:t>Conservation and reconstruction</a:t>
            </a:r>
            <a:br>
              <a:rPr lang="en-US" sz="3700" dirty="0"/>
            </a:br>
            <a:r>
              <a:rPr lang="en-US" sz="3700" dirty="0"/>
              <a:t>works in Poland </a:t>
            </a:r>
            <a:endParaRPr lang="pl-PL" dirty="0">
              <a:ea typeface="+mj-ea"/>
              <a:cs typeface="+mj-cs"/>
            </a:endParaRPr>
          </a:p>
        </p:txBody>
      </p:sp>
      <p:pic>
        <p:nvPicPr>
          <p:cNvPr id="4" name="Symbol zastępczy zawartości 3" descr="Obraz zawierający na wolnym powietrzu, niebo, budynek, drzewo&#10;&#10;Zawartość wygenerowana przez AI może być niepoprawna.">
            <a:extLst>
              <a:ext uri="{FF2B5EF4-FFF2-40B4-BE49-F238E27FC236}">
                <a16:creationId xmlns:a16="http://schemas.microsoft.com/office/drawing/2014/main" id="{7E19F0CC-5F07-02F1-1E66-8E818207EE15}"/>
              </a:ext>
            </a:extLst>
          </p:cNvPr>
          <p:cNvPicPr>
            <a:picLocks noChangeAspect="1"/>
          </p:cNvPicPr>
          <p:nvPr/>
        </p:nvPicPr>
        <p:blipFill>
          <a:blip r:embed="rId3"/>
          <a:srcRect t="3725"/>
          <a:stretch>
            <a:fillRect/>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5" name="Obraz 4" descr="Obraz zawierający na wolnym powietrzu, drzewo, upadek, cmentarz&#10;&#10;Zawartość wygenerowana przez AI może być niepoprawna.">
            <a:extLst>
              <a:ext uri="{FF2B5EF4-FFF2-40B4-BE49-F238E27FC236}">
                <a16:creationId xmlns:a16="http://schemas.microsoft.com/office/drawing/2014/main" id="{22900A74-892D-0E5D-D488-CE1BF20FD861}"/>
              </a:ext>
            </a:extLst>
          </p:cNvPr>
          <p:cNvPicPr>
            <a:picLocks noChangeAspect="1"/>
          </p:cNvPicPr>
          <p:nvPr/>
        </p:nvPicPr>
        <p:blipFill>
          <a:blip r:embed="rId4"/>
          <a:srcRect t="3732" r="-3" b="5802"/>
          <a:stretch>
            <a:fillRect/>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9"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53D98D0-16CC-27B8-ACF8-976120B26D9B}"/>
              </a:ext>
            </a:extLst>
          </p:cNvPr>
          <p:cNvSpPr>
            <a:spLocks noGrp="1"/>
          </p:cNvSpPr>
          <p:nvPr>
            <p:ph idx="1"/>
          </p:nvPr>
        </p:nvSpPr>
        <p:spPr>
          <a:xfrm>
            <a:off x="4654294" y="4562856"/>
            <a:ext cx="6903721" cy="1600200"/>
          </a:xfrm>
        </p:spPr>
        <p:txBody>
          <a:bodyPr anchor="ctr">
            <a:normAutofit/>
          </a:bodyPr>
          <a:lstStyle/>
          <a:p>
            <a:pPr marL="0" indent="0" algn="ctr">
              <a:buNone/>
            </a:pPr>
            <a:r>
              <a:rPr lang="en-US" sz="2000" dirty="0">
                <a:solidFill>
                  <a:srgbClr val="253541"/>
                </a:solidFill>
                <a:ea typeface="+mn-lt"/>
                <a:cs typeface="+mn-lt"/>
              </a:rPr>
              <a:t>Austro-Hungarian War Cemetery No. 60 at the Małastowska Pass </a:t>
            </a:r>
            <a:endParaRPr lang="en-US" sz="2000" b="1" dirty="0">
              <a:solidFill>
                <a:srgbClr val="253541"/>
              </a:solidFill>
              <a:latin typeface="Calibri"/>
              <a:ea typeface="Calibri"/>
              <a:cs typeface="Calibri"/>
            </a:endParaRPr>
          </a:p>
        </p:txBody>
      </p:sp>
    </p:spTree>
    <p:extLst>
      <p:ext uri="{BB962C8B-B14F-4D97-AF65-F5344CB8AC3E}">
        <p14:creationId xmlns:p14="http://schemas.microsoft.com/office/powerpoint/2010/main" val="395573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7C98A213-5994-475E-B327-DC6EC27FBA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C3C4CA6-B306-DC8C-6F5F-6BEF02A8E420}"/>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3100"/>
              <a:t>Conservation and reconstruction</a:t>
            </a:r>
            <a:br>
              <a:rPr lang="en-US" sz="3100"/>
            </a:br>
            <a:r>
              <a:rPr lang="en-US" sz="3100"/>
              <a:t>works </a:t>
            </a:r>
          </a:p>
        </p:txBody>
      </p:sp>
      <p:sp>
        <p:nvSpPr>
          <p:cNvPr id="10" name="Content Placeholder 9">
            <a:extLst>
              <a:ext uri="{FF2B5EF4-FFF2-40B4-BE49-F238E27FC236}">
                <a16:creationId xmlns:a16="http://schemas.microsoft.com/office/drawing/2014/main" id="{DECE7D93-BA76-CF7D-DD36-33317357765F}"/>
              </a:ext>
            </a:extLst>
          </p:cNvPr>
          <p:cNvSpPr>
            <a:spLocks noGrp="1"/>
          </p:cNvSpPr>
          <p:nvPr>
            <p:ph idx="1"/>
          </p:nvPr>
        </p:nvSpPr>
        <p:spPr>
          <a:xfrm>
            <a:off x="638881" y="1851381"/>
            <a:ext cx="10909643" cy="552659"/>
          </a:xfrm>
        </p:spPr>
        <p:txBody>
          <a:bodyPr vert="horz" lIns="91440" tIns="45720" rIns="91440" bIns="45720" rtlCol="0" anchor="ctr">
            <a:normAutofit/>
          </a:bodyPr>
          <a:lstStyle/>
          <a:p>
            <a:pPr marL="0" indent="0" algn="ctr">
              <a:buNone/>
            </a:pPr>
            <a:r>
              <a:rPr lang="en-US" sz="2400"/>
              <a:t>War Cemetery No. 87 located in Gorlice, the First World War </a:t>
            </a:r>
          </a:p>
        </p:txBody>
      </p:sp>
      <p:sp>
        <p:nvSpPr>
          <p:cNvPr id="30"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na wolnym powietrzu, drzewo, niebo, roślina&#10;&#10;Zawartość wygenerowana przez AI może być niepoprawna.">
            <a:extLst>
              <a:ext uri="{FF2B5EF4-FFF2-40B4-BE49-F238E27FC236}">
                <a16:creationId xmlns:a16="http://schemas.microsoft.com/office/drawing/2014/main" id="{3FF7DA0F-1B00-349A-5BD7-5A12200E983B}"/>
              </a:ext>
            </a:extLst>
          </p:cNvPr>
          <p:cNvPicPr>
            <a:picLocks noChangeAspect="1"/>
          </p:cNvPicPr>
          <p:nvPr/>
        </p:nvPicPr>
        <p:blipFill>
          <a:blip r:embed="rId3"/>
          <a:srcRect l="6476" r="1" b="1"/>
          <a:stretch>
            <a:fillRect/>
          </a:stretch>
        </p:blipFill>
        <p:spPr>
          <a:xfrm>
            <a:off x="292608" y="3078658"/>
            <a:ext cx="3758184" cy="2682293"/>
          </a:xfrm>
          <a:prstGeom prst="rect">
            <a:avLst/>
          </a:prstGeom>
        </p:spPr>
      </p:pic>
      <p:pic>
        <p:nvPicPr>
          <p:cNvPr id="6" name="Obraz 5" descr="Obraz zawierający na wolnym powietrzu, drzewo, niebo, śnieg&#10;&#10;Zawartość wygenerowana przez AI może być niepoprawna.">
            <a:extLst>
              <a:ext uri="{FF2B5EF4-FFF2-40B4-BE49-F238E27FC236}">
                <a16:creationId xmlns:a16="http://schemas.microsoft.com/office/drawing/2014/main" id="{1C84653D-1190-9708-FAF5-B71E6CE636DB}"/>
              </a:ext>
            </a:extLst>
          </p:cNvPr>
          <p:cNvPicPr>
            <a:picLocks noChangeAspect="1"/>
          </p:cNvPicPr>
          <p:nvPr/>
        </p:nvPicPr>
        <p:blipFill>
          <a:blip r:embed="rId4"/>
          <a:srcRect l="14470" r="9976" b="2"/>
          <a:stretch>
            <a:fillRect/>
          </a:stretch>
        </p:blipFill>
        <p:spPr>
          <a:xfrm>
            <a:off x="4216908" y="2759709"/>
            <a:ext cx="3758184" cy="3320191"/>
          </a:xfrm>
          <a:prstGeom prst="rect">
            <a:avLst/>
          </a:prstGeom>
        </p:spPr>
      </p:pic>
      <p:pic>
        <p:nvPicPr>
          <p:cNvPr id="4" name="Symbol zastępczy zawartości 3" descr="Obraz zawierający na wolnym powietrzu, drzewo, niebo, gałąź&#10;&#10;Zawartość wygenerowana przez AI może być niepoprawna.">
            <a:extLst>
              <a:ext uri="{FF2B5EF4-FFF2-40B4-BE49-F238E27FC236}">
                <a16:creationId xmlns:a16="http://schemas.microsoft.com/office/drawing/2014/main" id="{D2B101BE-A80A-FACF-11C0-16AC505F15D3}"/>
              </a:ext>
            </a:extLst>
          </p:cNvPr>
          <p:cNvPicPr>
            <a:picLocks noChangeAspect="1"/>
          </p:cNvPicPr>
          <p:nvPr/>
        </p:nvPicPr>
        <p:blipFill>
          <a:blip r:embed="rId5"/>
          <a:srcRect l="9536" r="17554" b="5"/>
          <a:stretch>
            <a:fillRect/>
          </a:stretch>
        </p:blipFill>
        <p:spPr>
          <a:xfrm>
            <a:off x="8141208" y="2699560"/>
            <a:ext cx="3758184" cy="3440489"/>
          </a:xfrm>
          <a:prstGeom prst="rect">
            <a:avLst/>
          </a:prstGeom>
        </p:spPr>
      </p:pic>
    </p:spTree>
    <p:extLst>
      <p:ext uri="{BB962C8B-B14F-4D97-AF65-F5344CB8AC3E}">
        <p14:creationId xmlns:p14="http://schemas.microsoft.com/office/powerpoint/2010/main" val="3598104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0087D53-9295-4463-AAE4-D5C626046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7004D7E-B932-CAE2-4647-38AB42196E5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2000" b="1" dirty="0">
                <a:latin typeface="Georgia"/>
                <a:ea typeface="Lato"/>
                <a:cs typeface="Lato"/>
              </a:rPr>
              <a:t>Renovation and reconstruction works on Polish War Cemeteries in Belarus, Ukraine, Lithuania, Latvia  </a:t>
            </a:r>
            <a:br>
              <a:rPr lang="en-US" sz="2000" b="1" dirty="0">
                <a:latin typeface="Georgia"/>
                <a:ea typeface="Lato"/>
                <a:cs typeface="Lato"/>
              </a:rPr>
            </a:br>
            <a:r>
              <a:rPr lang="en-US" sz="2000" dirty="0">
                <a:latin typeface="Georgia"/>
              </a:rPr>
              <a:t>(Polish-Soviet War 1919-1921)</a:t>
            </a:r>
            <a:endParaRPr lang="pl-PL" sz="2000" dirty="0">
              <a:latin typeface="Georgia"/>
            </a:endParaRPr>
          </a:p>
          <a:p>
            <a:pPr algn="ctr"/>
            <a:endParaRPr lang="en-US" sz="3100"/>
          </a:p>
        </p:txBody>
      </p:sp>
      <p:pic>
        <p:nvPicPr>
          <p:cNvPr id="5" name="Obraz 4" descr="Obraz zawierający na wolnym powietrzu, drzewo, niebo, cmentarz&#10;&#10;Zawartość wygenerowana przez AI może być niepoprawna.">
            <a:extLst>
              <a:ext uri="{FF2B5EF4-FFF2-40B4-BE49-F238E27FC236}">
                <a16:creationId xmlns:a16="http://schemas.microsoft.com/office/drawing/2014/main" id="{D62A7C14-31F4-B31F-71A2-61DD44C3C869}"/>
              </a:ext>
            </a:extLst>
          </p:cNvPr>
          <p:cNvPicPr>
            <a:picLocks noChangeAspect="1"/>
          </p:cNvPicPr>
          <p:nvPr/>
        </p:nvPicPr>
        <p:blipFill>
          <a:blip r:embed="rId3"/>
          <a:srcRect l="2486" r="3" b="3"/>
          <a:stretch>
            <a:fillRect/>
          </a:stretch>
        </p:blipFill>
        <p:spPr>
          <a:xfrm>
            <a:off x="6094571" y="203254"/>
            <a:ext cx="5614416" cy="3843166"/>
          </a:xfrm>
          <a:prstGeom prst="rect">
            <a:avLst/>
          </a:prstGeom>
        </p:spPr>
      </p:pic>
      <p:pic>
        <p:nvPicPr>
          <p:cNvPr id="4" name="Symbol zastępczy zawartości 3" descr="Obraz zawierający na wolnym powietrzu, niebo, trawa, grób&#10;&#10;Zawartość wygenerowana przez AI może być niepoprawna.">
            <a:extLst>
              <a:ext uri="{FF2B5EF4-FFF2-40B4-BE49-F238E27FC236}">
                <a16:creationId xmlns:a16="http://schemas.microsoft.com/office/drawing/2014/main" id="{B3630F34-17FD-F935-471C-36FF0265C2F8}"/>
              </a:ext>
            </a:extLst>
          </p:cNvPr>
          <p:cNvPicPr>
            <a:picLocks noGrp="1" noChangeAspect="1"/>
          </p:cNvPicPr>
          <p:nvPr>
            <p:ph idx="1"/>
          </p:nvPr>
        </p:nvPicPr>
        <p:blipFill>
          <a:blip r:embed="rId4"/>
          <a:srcRect l="12580" r="1226" b="-3"/>
          <a:stretch>
            <a:fillRect/>
          </a:stretch>
        </p:blipFill>
        <p:spPr>
          <a:xfrm>
            <a:off x="241840" y="203238"/>
            <a:ext cx="5614416" cy="3843198"/>
          </a:xfrm>
          <a:prstGeom prst="rect">
            <a:avLst/>
          </a:prstGeom>
        </p:spPr>
      </p:pic>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84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977B25B-77A3-0332-5093-2BACDACF6969}"/>
              </a:ext>
            </a:extLst>
          </p:cNvPr>
          <p:cNvSpPr>
            <a:spLocks noGrp="1"/>
          </p:cNvSpPr>
          <p:nvPr>
            <p:ph type="title"/>
          </p:nvPr>
        </p:nvSpPr>
        <p:spPr>
          <a:xfrm>
            <a:off x="640080" y="325369"/>
            <a:ext cx="4368602" cy="1956841"/>
          </a:xfrm>
        </p:spPr>
        <p:txBody>
          <a:bodyPr anchor="b">
            <a:normAutofit/>
          </a:bodyPr>
          <a:lstStyle/>
          <a:p>
            <a:pPr algn="ctr"/>
            <a:endParaRPr lang="pl-PL"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9DAE9E22-45A3-1524-04E9-2D46BCE5154B}"/>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lgn="ctr">
              <a:buNone/>
            </a:pPr>
            <a:r>
              <a:rPr lang="pl-PL" sz="3200" dirty="0" err="1">
                <a:latin typeface="Georgia"/>
              </a:rPr>
              <a:t>Polish</a:t>
            </a:r>
            <a:r>
              <a:rPr lang="pl-PL" sz="3200" dirty="0">
                <a:latin typeface="Georgia"/>
              </a:rPr>
              <a:t> war </a:t>
            </a:r>
            <a:r>
              <a:rPr lang="pl-PL" sz="3200" dirty="0" err="1">
                <a:latin typeface="Georgia"/>
              </a:rPr>
              <a:t>cemetery</a:t>
            </a:r>
            <a:r>
              <a:rPr lang="pl-PL" sz="3200" dirty="0">
                <a:latin typeface="Georgia"/>
              </a:rPr>
              <a:t> in </a:t>
            </a:r>
            <a:r>
              <a:rPr lang="pl-PL" sz="3200" dirty="0" err="1">
                <a:latin typeface="Georgia"/>
              </a:rPr>
              <a:t>Belarus</a:t>
            </a:r>
            <a:r>
              <a:rPr lang="pl-PL" sz="3200" dirty="0">
                <a:latin typeface="Georgia"/>
                <a:cs typeface="Arial"/>
              </a:rPr>
              <a:t> </a:t>
            </a:r>
            <a:r>
              <a:rPr lang="en-US" sz="3200" dirty="0">
                <a:latin typeface="Georgia"/>
                <a:cs typeface="Arial"/>
              </a:rPr>
              <a:t>after the visit of unknown perpetrators in July 2022</a:t>
            </a:r>
            <a:endParaRPr lang="en-US" sz="3200" dirty="0">
              <a:latin typeface="Georgia"/>
            </a:endParaRPr>
          </a:p>
          <a:p>
            <a:endParaRPr lang="pl-PL" sz="3200" dirty="0">
              <a:latin typeface="Georgia"/>
            </a:endParaRPr>
          </a:p>
        </p:txBody>
      </p:sp>
      <p:pic>
        <p:nvPicPr>
          <p:cNvPr id="4" name="Symbol zastępczy zawartości 3" descr="Obraz zawierający na wolnym powietrzu, ziemia, drzewo, roślina&#10;&#10;Zawartość wygenerowana przez AI może być niepoprawna.">
            <a:extLst>
              <a:ext uri="{FF2B5EF4-FFF2-40B4-BE49-F238E27FC236}">
                <a16:creationId xmlns:a16="http://schemas.microsoft.com/office/drawing/2014/main" id="{1D8D46D8-8F02-60C1-9B92-CD315E72C4F0}"/>
              </a:ext>
            </a:extLst>
          </p:cNvPr>
          <p:cNvPicPr>
            <a:picLocks noChangeAspect="1"/>
          </p:cNvPicPr>
          <p:nvPr/>
        </p:nvPicPr>
        <p:blipFill>
          <a:blip r:embed="rId2"/>
          <a:srcRect l="23917" r="8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9871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A49BF0D-9705-C0AB-7381-411A6F146FEE}"/>
              </a:ext>
            </a:extLst>
          </p:cNvPr>
          <p:cNvSpPr>
            <a:spLocks noGrp="1"/>
          </p:cNvSpPr>
          <p:nvPr>
            <p:ph type="title"/>
          </p:nvPr>
        </p:nvSpPr>
        <p:spPr>
          <a:xfrm>
            <a:off x="890338" y="640080"/>
            <a:ext cx="3734014" cy="3566160"/>
          </a:xfrm>
        </p:spPr>
        <p:txBody>
          <a:bodyPr vert="horz" lIns="91440" tIns="45720" rIns="91440" bIns="45720" rtlCol="0" anchor="b">
            <a:normAutofit fontScale="90000"/>
          </a:bodyPr>
          <a:lstStyle/>
          <a:p>
            <a:pPr algn="ctr"/>
            <a:r>
              <a:rPr lang="en-US" sz="2000" b="1">
                <a:latin typeface="Arial"/>
                <a:cs typeface="Arial"/>
              </a:rPr>
              <a:t>Commemorations of Polish citizens – victims of nazi regime in Germany </a:t>
            </a:r>
            <a:r>
              <a:rPr lang="en-US" sz="1400" b="1" dirty="0"/>
              <a:t/>
            </a:r>
            <a:br>
              <a:rPr lang="en-US" sz="1400" b="1" dirty="0"/>
            </a:br>
            <a:r>
              <a:rPr lang="en-US" sz="1400" b="1" dirty="0"/>
              <a:t/>
            </a:r>
            <a:br>
              <a:rPr lang="en-US" sz="1400" b="1" dirty="0"/>
            </a:br>
            <a:r>
              <a:rPr lang="en-US" sz="1600"/>
              <a:t>Münich, </a:t>
            </a:r>
            <a:r>
              <a:rPr lang="en-US" sz="1600" err="1"/>
              <a:t>Perlacher</a:t>
            </a:r>
            <a:r>
              <a:rPr lang="en-US" sz="1600" dirty="0"/>
              <a:t> Forst cemetery (2021) – victims of Dachau concentration camp;</a:t>
            </a:r>
            <a:endParaRPr lang="en-US" sz="1600" b="1"/>
          </a:p>
          <a:p>
            <a:pPr algn="ctr"/>
            <a:r>
              <a:rPr lang="en-US" sz="1600" dirty="0"/>
              <a:t>Hamburg, </a:t>
            </a:r>
            <a:r>
              <a:rPr lang="en-US" sz="1600" err="1"/>
              <a:t>Ohlsdorf</a:t>
            </a:r>
            <a:r>
              <a:rPr lang="en-US" sz="1600" dirty="0"/>
              <a:t> cemetery (2022)</a:t>
            </a:r>
          </a:p>
          <a:p>
            <a:pPr algn="ctr"/>
            <a:r>
              <a:rPr lang="en-US" sz="1600" err="1"/>
              <a:t>Groß</a:t>
            </a:r>
            <a:r>
              <a:rPr lang="en-US" sz="1600" dirty="0"/>
              <a:t> Fullen - Meppen (2022) – mostly DPs</a:t>
            </a:r>
          </a:p>
          <a:p>
            <a:pPr algn="ctr"/>
            <a:r>
              <a:rPr lang="en-US" sz="1600" dirty="0"/>
              <a:t>Stuttgart (2023) – mostly forced </a:t>
            </a:r>
            <a:r>
              <a:rPr lang="en-US" sz="1600" err="1"/>
              <a:t>labourers</a:t>
            </a:r>
            <a:r>
              <a:rPr lang="en-US" sz="1600" dirty="0"/>
              <a:t> and DPs</a:t>
            </a:r>
          </a:p>
          <a:p>
            <a:pPr algn="ctr"/>
            <a:r>
              <a:rPr lang="en-US" sz="1600" dirty="0"/>
              <a:t>Ulm (2024) – mostly forced </a:t>
            </a:r>
            <a:r>
              <a:rPr lang="en-US" sz="1600" err="1"/>
              <a:t>labourers</a:t>
            </a:r>
            <a:r>
              <a:rPr lang="en-US" sz="1600" dirty="0"/>
              <a:t> and DPs</a:t>
            </a:r>
          </a:p>
          <a:p>
            <a:pPr algn="ctr"/>
            <a:r>
              <a:rPr lang="en-US" sz="1600" err="1"/>
              <a:t>Hafkrug</a:t>
            </a:r>
            <a:r>
              <a:rPr lang="en-US" sz="1600" dirty="0"/>
              <a:t> near Lübeck (2025) – mostly victims of AEL Nordmark</a:t>
            </a:r>
          </a:p>
          <a:p>
            <a:pPr algn="ctr"/>
            <a:r>
              <a:rPr lang="en-US" sz="1600" err="1"/>
              <a:t>Güterfelde</a:t>
            </a:r>
            <a:r>
              <a:rPr lang="en-US" sz="1600" dirty="0"/>
              <a:t> near Berlin (2025) – victims of Sachsenhausen concentration camp and forced </a:t>
            </a:r>
            <a:r>
              <a:rPr lang="en-US" sz="1600" err="1"/>
              <a:t>labourers</a:t>
            </a:r>
            <a:endParaRPr lang="en-US" sz="1600"/>
          </a:p>
          <a:p>
            <a:endParaRPr lang="en-US" sz="1400" b="1"/>
          </a:p>
        </p:txBody>
      </p:sp>
      <p:sp>
        <p:nvSpPr>
          <p:cNvPr id="4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descr="Obraz zawierający na wolnym powietrzu, drzewo, trawa, grób&#10;&#10;Zawartość wygenerowana przez AI może być niepoprawna.">
            <a:extLst>
              <a:ext uri="{FF2B5EF4-FFF2-40B4-BE49-F238E27FC236}">
                <a16:creationId xmlns:a16="http://schemas.microsoft.com/office/drawing/2014/main" id="{E5105545-71FD-55D1-B9B5-51A2311AD0F2}"/>
              </a:ext>
            </a:extLst>
          </p:cNvPr>
          <p:cNvPicPr>
            <a:picLocks noGrp="1" noChangeAspect="1"/>
          </p:cNvPicPr>
          <p:nvPr>
            <p:ph idx="1"/>
          </p:nvPr>
        </p:nvPicPr>
        <p:blipFill>
          <a:blip r:embed="rId3"/>
          <a:srcRect t="2399" r="-1" b="2282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0096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B64C795-1E36-6EA3-6DA7-0E288EBA5E4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ctr"/>
            <a:r>
              <a:rPr lang="en-US" sz="3000" b="1" dirty="0">
                <a:ea typeface="+mj-lt"/>
                <a:cs typeface="+mj-lt"/>
              </a:rPr>
              <a:t>Renovation works at </a:t>
            </a:r>
            <a:r>
              <a:rPr lang="en-US" sz="3000" b="1">
                <a:ea typeface="+mj-lt"/>
                <a:cs typeface="+mj-lt"/>
              </a:rPr>
              <a:t>Polish WW</a:t>
            </a:r>
            <a:r>
              <a:rPr lang="en-US" sz="3000" b="1" dirty="0">
                <a:ea typeface="+mj-lt"/>
                <a:cs typeface="+mj-lt"/>
              </a:rPr>
              <a:t>2 refugee cemeteries in East Africa </a:t>
            </a:r>
            <a:endParaRPr lang="en-US" sz="3000" b="1" dirty="0"/>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32">
            <a:extLst>
              <a:ext uri="{FF2B5EF4-FFF2-40B4-BE49-F238E27FC236}">
                <a16:creationId xmlns:a16="http://schemas.microsoft.com/office/drawing/2014/main" id="{B8A99410-D0C5-44F4-BF5C-918126A1D5BD}"/>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a:latin typeface="Calibri"/>
                <a:ea typeface="Calibri"/>
                <a:cs typeface="Calibri"/>
              </a:rPr>
              <a:t>cemetery in </a:t>
            </a:r>
            <a:r>
              <a:rPr lang="en-US" err="1">
                <a:latin typeface="Calibri"/>
                <a:ea typeface="Calibri"/>
                <a:cs typeface="Calibri"/>
              </a:rPr>
              <a:t>Kidugala</a:t>
            </a:r>
            <a:r>
              <a:rPr lang="en-US" dirty="0">
                <a:latin typeface="Calibri"/>
                <a:ea typeface="Calibri"/>
                <a:cs typeface="Calibri"/>
              </a:rPr>
              <a:t>, Tanzania (2021) </a:t>
            </a:r>
            <a:endParaRPr lang="en-US" sz="2200" dirty="0"/>
          </a:p>
          <a:p>
            <a:r>
              <a:rPr lang="en-US" dirty="0">
                <a:latin typeface="Calibri"/>
                <a:ea typeface="Calibri"/>
                <a:cs typeface="Calibri"/>
              </a:rPr>
              <a:t>cemetery in </a:t>
            </a:r>
            <a:r>
              <a:rPr lang="en-US" err="1">
                <a:latin typeface="Calibri"/>
                <a:ea typeface="Calibri"/>
                <a:cs typeface="Calibri"/>
              </a:rPr>
              <a:t>Nyabeya</a:t>
            </a:r>
            <a:r>
              <a:rPr lang="en-US" dirty="0">
                <a:latin typeface="Calibri"/>
                <a:ea typeface="Calibri"/>
                <a:cs typeface="Calibri"/>
              </a:rPr>
              <a:t>, </a:t>
            </a:r>
            <a:r>
              <a:rPr lang="en-US">
                <a:latin typeface="Calibri"/>
                <a:ea typeface="Calibri"/>
                <a:cs typeface="Calibri"/>
              </a:rPr>
              <a:t>Uganda (2022) </a:t>
            </a:r>
            <a:endParaRPr lang="en-US" dirty="0">
              <a:latin typeface="Aptos" panose="020B0004020202020204"/>
              <a:ea typeface="Calibri"/>
              <a:cs typeface="Calibri"/>
            </a:endParaRPr>
          </a:p>
          <a:p>
            <a:r>
              <a:rPr lang="en-US">
                <a:latin typeface="Calibri"/>
                <a:ea typeface="Calibri"/>
                <a:cs typeface="Calibri"/>
              </a:rPr>
              <a:t>cemetery in Kondoa, Tanzania (2024) </a:t>
            </a:r>
            <a:endParaRPr lang="en-US"/>
          </a:p>
          <a:p>
            <a:endParaRPr lang="en-US" sz="2200" dirty="0"/>
          </a:p>
        </p:txBody>
      </p:sp>
      <p:pic>
        <p:nvPicPr>
          <p:cNvPr id="4" name="Symbol zastępczy zawartości 3" descr="Obraz zawierający grób, cmentarz, drzewo, na wolnym powietrzu&#10;&#10;Zawartość wygenerowana przez AI może być niepoprawna.">
            <a:extLst>
              <a:ext uri="{FF2B5EF4-FFF2-40B4-BE49-F238E27FC236}">
                <a16:creationId xmlns:a16="http://schemas.microsoft.com/office/drawing/2014/main" id="{1BBD7AF9-C043-8A3B-BF81-E7EC1C31E2F8}"/>
              </a:ext>
            </a:extLst>
          </p:cNvPr>
          <p:cNvPicPr>
            <a:picLocks noChangeAspect="1"/>
          </p:cNvPicPr>
          <p:nvPr/>
        </p:nvPicPr>
        <p:blipFill>
          <a:blip r:embed="rId3"/>
          <a:srcRect t="14208" b="1500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73655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B372132-79A3-393A-1089-00A3A77C2607}"/>
              </a:ext>
            </a:extLst>
          </p:cNvPr>
          <p:cNvSpPr>
            <a:spLocks noGrp="1"/>
          </p:cNvSpPr>
          <p:nvPr>
            <p:ph type="title"/>
          </p:nvPr>
        </p:nvSpPr>
        <p:spPr>
          <a:xfrm>
            <a:off x="640080" y="325369"/>
            <a:ext cx="4368602" cy="1956841"/>
          </a:xfrm>
        </p:spPr>
        <p:txBody>
          <a:bodyPr anchor="b">
            <a:normAutofit fontScale="90000"/>
          </a:bodyPr>
          <a:lstStyle/>
          <a:p>
            <a:pPr algn="ctr"/>
            <a:r>
              <a:rPr lang="pl-PL" sz="5000" dirty="0"/>
              <a:t>Most </a:t>
            </a:r>
            <a:r>
              <a:rPr lang="pl-PL" sz="5000" dirty="0" err="1"/>
              <a:t>important</a:t>
            </a:r>
            <a:r>
              <a:rPr lang="pl-PL" sz="5000" dirty="0"/>
              <a:t> </a:t>
            </a:r>
            <a:r>
              <a:rPr lang="pl-PL" sz="5000" dirty="0" err="1"/>
              <a:t>upcoming</a:t>
            </a:r>
            <a:r>
              <a:rPr lang="pl-PL" sz="5000" dirty="0"/>
              <a:t> </a:t>
            </a:r>
            <a:r>
              <a:rPr lang="pl-PL" sz="5000" dirty="0" err="1"/>
              <a:t>projects</a:t>
            </a:r>
            <a:r>
              <a:rPr lang="pl-PL" sz="5000" dirty="0"/>
              <a:t> </a:t>
            </a:r>
            <a:endParaRPr lang="pl-PL"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03AA85C0-223F-25C5-D5B2-998C75C07531}"/>
              </a:ext>
            </a:extLst>
          </p:cNvPr>
          <p:cNvSpPr>
            <a:spLocks noGrp="1"/>
          </p:cNvSpPr>
          <p:nvPr>
            <p:ph idx="1"/>
          </p:nvPr>
        </p:nvSpPr>
        <p:spPr>
          <a:xfrm>
            <a:off x="640080" y="2872899"/>
            <a:ext cx="4243589" cy="3320668"/>
          </a:xfrm>
        </p:spPr>
        <p:txBody>
          <a:bodyPr vert="horz" lIns="91440" tIns="45720" rIns="91440" bIns="45720" rtlCol="0" anchor="t">
            <a:noAutofit/>
          </a:bodyPr>
          <a:lstStyle/>
          <a:p>
            <a:pPr marL="0" indent="0">
              <a:buNone/>
            </a:pPr>
            <a:r>
              <a:rPr lang="pl-PL" sz="2000" dirty="0"/>
              <a:t>RENOVATION WORKS:</a:t>
            </a:r>
          </a:p>
          <a:p>
            <a:r>
              <a:rPr lang="pl-PL" sz="2000" dirty="0"/>
              <a:t>MONTE CASSINO WAR CEMETERY, ITALY </a:t>
            </a:r>
          </a:p>
          <a:p>
            <a:r>
              <a:rPr lang="pl-PL" sz="2000" dirty="0"/>
              <a:t>LORETO WAR CEMETERY, ITALY</a:t>
            </a:r>
          </a:p>
          <a:p>
            <a:r>
              <a:rPr lang="pl-PL" sz="2000" dirty="0"/>
              <a:t>SEARCHING FOR POLISH WAR GRAVES IN </a:t>
            </a:r>
            <a:r>
              <a:rPr lang="pl-PL" sz="2000" dirty="0">
                <a:ea typeface="+mn-lt"/>
                <a:cs typeface="+mn-lt"/>
              </a:rPr>
              <a:t>STALAG XI A ALTENGRABOW, GERMANY </a:t>
            </a:r>
          </a:p>
          <a:p>
            <a:r>
              <a:rPr lang="pl-PL" sz="2000" dirty="0">
                <a:ea typeface="+mn-lt"/>
                <a:cs typeface="+mn-lt"/>
              </a:rPr>
              <a:t>SEARCHING</a:t>
            </a:r>
            <a:r>
              <a:rPr lang="pl-PL" sz="2000" dirty="0"/>
              <a:t> FOR POLISH WAR GRAVES IN CENTRAL ASIA </a:t>
            </a:r>
            <a:endParaRPr lang="pl-PL"/>
          </a:p>
          <a:p>
            <a:endParaRPr lang="pl-PL" sz="1900"/>
          </a:p>
        </p:txBody>
      </p:sp>
      <p:pic>
        <p:nvPicPr>
          <p:cNvPr id="4" name="Obraz 3" descr="Obraz zawierający na wolnym powietrzu, roślina, niebo, drzewo&#10;&#10;Zawartość wygenerowana przez AI może być niepoprawna.">
            <a:extLst>
              <a:ext uri="{FF2B5EF4-FFF2-40B4-BE49-F238E27FC236}">
                <a16:creationId xmlns:a16="http://schemas.microsoft.com/office/drawing/2014/main" id="{254499CE-7AA5-86F5-47A4-FEE0762D0120}"/>
              </a:ext>
            </a:extLst>
          </p:cNvPr>
          <p:cNvPicPr>
            <a:picLocks noChangeAspect="1"/>
          </p:cNvPicPr>
          <p:nvPr/>
        </p:nvPicPr>
        <p:blipFill>
          <a:blip r:embed="rId3"/>
          <a:srcRect l="14777" r="999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4932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CECAC71-F684-3C6F-301A-40EC8FD936D8}"/>
              </a:ext>
            </a:extLst>
          </p:cNvPr>
          <p:cNvSpPr>
            <a:spLocks noGrp="1"/>
          </p:cNvSpPr>
          <p:nvPr>
            <p:ph type="title"/>
          </p:nvPr>
        </p:nvSpPr>
        <p:spPr>
          <a:xfrm>
            <a:off x="630936" y="639520"/>
            <a:ext cx="3429000" cy="1719072"/>
          </a:xfrm>
        </p:spPr>
        <p:txBody>
          <a:bodyPr anchor="b">
            <a:normAutofit/>
          </a:bodyPr>
          <a:lstStyle/>
          <a:p>
            <a:pPr algn="ctr"/>
            <a:r>
              <a:rPr lang="pl-PL" sz="4200"/>
              <a:t>Challenges </a:t>
            </a:r>
          </a:p>
        </p:txBody>
      </p:sp>
      <p:sp>
        <p:nvSpPr>
          <p:cNvPr id="2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3">
            <a:extLst>
              <a:ext uri="{FF2B5EF4-FFF2-40B4-BE49-F238E27FC236}">
                <a16:creationId xmlns:a16="http://schemas.microsoft.com/office/drawing/2014/main" id="{48250893-6383-2F5E-24A8-5D663B6D6516}"/>
              </a:ext>
            </a:extLst>
          </p:cNvPr>
          <p:cNvSpPr>
            <a:spLocks noGrp="1"/>
          </p:cNvSpPr>
          <p:nvPr>
            <p:ph idx="1"/>
          </p:nvPr>
        </p:nvSpPr>
        <p:spPr>
          <a:xfrm>
            <a:off x="630936" y="2807208"/>
            <a:ext cx="3429000" cy="3410712"/>
          </a:xfrm>
        </p:spPr>
        <p:txBody>
          <a:bodyPr vert="horz" lIns="91440" tIns="45720" rIns="91440" bIns="45720" rtlCol="0" anchor="t">
            <a:noAutofit/>
          </a:bodyPr>
          <a:lstStyle/>
          <a:p>
            <a:pPr algn="ctr"/>
            <a:r>
              <a:rPr lang="en-US" dirty="0">
                <a:solidFill>
                  <a:schemeClr val="tx1">
                    <a:lumMod val="95000"/>
                    <a:lumOff val="5000"/>
                  </a:schemeClr>
                </a:solidFill>
                <a:ea typeface="+mn-lt"/>
                <a:cs typeface="+mn-lt"/>
              </a:rPr>
              <a:t>Polish war graves are located in 60 countries</a:t>
            </a:r>
            <a:endParaRPr lang="en-US" dirty="0">
              <a:solidFill>
                <a:schemeClr val="tx1">
                  <a:lumMod val="95000"/>
                  <a:lumOff val="5000"/>
                </a:schemeClr>
              </a:solidFill>
              <a:latin typeface="Calibri"/>
              <a:ea typeface="Calibri"/>
              <a:cs typeface="Calibri"/>
            </a:endParaRPr>
          </a:p>
          <a:p>
            <a:pPr algn="ctr"/>
            <a:endParaRPr lang="en-US" sz="1600" dirty="0">
              <a:solidFill>
                <a:schemeClr val="tx1">
                  <a:lumMod val="95000"/>
                  <a:lumOff val="5000"/>
                </a:schemeClr>
              </a:solidFill>
              <a:latin typeface="Calibri"/>
              <a:ea typeface="Calibri"/>
              <a:cs typeface="Calibri"/>
            </a:endParaRPr>
          </a:p>
          <a:p>
            <a:endParaRPr lang="en-US" sz="1000" dirty="0">
              <a:latin typeface="Calibri"/>
              <a:ea typeface="Calibri"/>
              <a:cs typeface="Calibri"/>
            </a:endParaRPr>
          </a:p>
        </p:txBody>
      </p:sp>
      <p:pic>
        <p:nvPicPr>
          <p:cNvPr id="4" name="Symbol zastępczy zawartości 3" descr="Obraz zawierający mapa&#10;&#10;Zawartość wygenerowana przez AI może być niepoprawna.">
            <a:extLst>
              <a:ext uri="{FF2B5EF4-FFF2-40B4-BE49-F238E27FC236}">
                <a16:creationId xmlns:a16="http://schemas.microsoft.com/office/drawing/2014/main" id="{0414739E-21F7-EDDE-220A-9E6707217549}"/>
              </a:ext>
            </a:extLst>
          </p:cNvPr>
          <p:cNvPicPr>
            <a:picLocks noChangeAspect="1"/>
          </p:cNvPicPr>
          <p:nvPr/>
        </p:nvPicPr>
        <p:blipFill>
          <a:blip r:embed="rId3"/>
          <a:stretch>
            <a:fillRect/>
          </a:stretch>
        </p:blipFill>
        <p:spPr>
          <a:xfrm>
            <a:off x="4654296" y="1685810"/>
            <a:ext cx="6903720" cy="3486379"/>
          </a:xfrm>
          <a:prstGeom prst="rect">
            <a:avLst/>
          </a:prstGeom>
        </p:spPr>
      </p:pic>
    </p:spTree>
    <p:extLst>
      <p:ext uri="{BB962C8B-B14F-4D97-AF65-F5344CB8AC3E}">
        <p14:creationId xmlns:p14="http://schemas.microsoft.com/office/powerpoint/2010/main" val="3586768269"/>
      </p:ext>
    </p:extLst>
  </p:cSld>
  <p:clrMapOvr>
    <a:masterClrMapping/>
  </p:clrMapOvr>
</p:sld>
</file>

<file path=ppt/theme/theme1.xml><?xml version="1.0" encoding="utf-8"?>
<a:theme xmlns:a="http://schemas.openxmlformats.org/drawingml/2006/main" name="Motyw pakietu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828</Words>
  <Application>Microsoft Office PowerPoint</Application>
  <PresentationFormat>Panoramiczny</PresentationFormat>
  <Paragraphs>64</Paragraphs>
  <Slides>12</Slides>
  <Notes>11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12</vt:i4>
      </vt:variant>
    </vt:vector>
  </HeadingPairs>
  <TitlesOfParts>
    <vt:vector size="19" baseType="lpstr">
      <vt:lpstr>Aptos</vt:lpstr>
      <vt:lpstr>Aptos Display</vt:lpstr>
      <vt:lpstr>Arial</vt:lpstr>
      <vt:lpstr>Calibri</vt:lpstr>
      <vt:lpstr>Georgia</vt:lpstr>
      <vt:lpstr>Lato</vt:lpstr>
      <vt:lpstr>Motyw pakietu Office</vt:lpstr>
      <vt:lpstr>WAR GRAVES   OUR WORK OUR MISSION  </vt:lpstr>
      <vt:lpstr>Conservation and reconstruction works in Poland </vt:lpstr>
      <vt:lpstr>Conservation and reconstruction works </vt:lpstr>
      <vt:lpstr>Renovation and reconstruction works on Polish War Cemeteries in Belarus, Ukraine, Lithuania, Latvia   (Polish-Soviet War 1919-1921) </vt:lpstr>
      <vt:lpstr>Prezentacja programu PowerPoint</vt:lpstr>
      <vt:lpstr>Commemorations of Polish citizens – victims of nazi regime in Germany   Münich, Perlacher Forst cemetery (2021) – victims of Dachau concentration camp; Hamburg, Ohlsdorf cemetery (2022) Groß Fullen - Meppen (2022) – mostly DPs Stuttgart (2023) – mostly forced labourers and DPs Ulm (2024) – mostly forced labourers and DPs Hafkrug near Lübeck (2025) – mostly victims of AEL Nordmark Güterfelde near Berlin (2025) – victims of Sachsenhausen concentration camp and forced labourers </vt:lpstr>
      <vt:lpstr>Renovation works at Polish WW2 refugee cemeteries in East Africa </vt:lpstr>
      <vt:lpstr>Most important upcoming projects </vt:lpstr>
      <vt:lpstr>Challenges </vt:lpstr>
      <vt:lpstr>Opportunities </vt:lpstr>
      <vt:lpstr>The need for cooperation </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GRAVES   OUR WORK OUR MISSION  </dc:title>
  <dc:creator>jambroziak</dc:creator>
  <cp:lastModifiedBy>jambroziak</cp:lastModifiedBy>
  <cp:revision>718</cp:revision>
  <dcterms:created xsi:type="dcterms:W3CDTF">2025-09-14T10:56:52Z</dcterms:created>
  <dcterms:modified xsi:type="dcterms:W3CDTF">2025-09-16T19:09:21Z</dcterms:modified>
</cp:coreProperties>
</file>