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6"/>
  </p:notesMasterIdLst>
  <p:sldIdLst>
    <p:sldId id="397" r:id="rId5"/>
    <p:sldId id="299" r:id="rId6"/>
    <p:sldId id="380" r:id="rId7"/>
    <p:sldId id="405" r:id="rId8"/>
    <p:sldId id="385" r:id="rId9"/>
    <p:sldId id="401" r:id="rId10"/>
    <p:sldId id="406" r:id="rId11"/>
    <p:sldId id="400" r:id="rId12"/>
    <p:sldId id="407" r:id="rId13"/>
    <p:sldId id="408" r:id="rId14"/>
    <p:sldId id="376" r:id="rId1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B7C9A2-DB12-D575-12F2-B17AD3BF40A0}" v="134" dt="2025-09-15T10:57:42.025"/>
    <p1510:client id="{CBA11D34-300C-DB4F-C1AC-AECC6BE8298E}" v="11" dt="2025-09-15T07:24:58.5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57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548784-6742-4D31-9B38-2D0F05B45269}" type="datetimeFigureOut">
              <a:rPr lang="nl-NL" smtClean="0"/>
              <a:t>16-9-2025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E0443C-FDEB-412E-8D16-76533695A4C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1903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E0443C-FDEB-412E-8D16-76533695A4C1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8576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DC3330-D8D5-02AA-A822-7A2EA40CD8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3D307BF4-72CC-391A-81BB-A6989F3ABB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85C0301A-2127-0FF1-2A95-236E1EE5A9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Streaming worldwide</a:t>
            </a:r>
          </a:p>
          <a:p>
            <a:r>
              <a:rPr lang="nl-NL" err="1"/>
              <a:t>Indonsian</a:t>
            </a:r>
            <a:r>
              <a:rPr lang="nl-NL"/>
              <a:t> </a:t>
            </a:r>
            <a:r>
              <a:rPr lang="nl-NL" err="1"/>
              <a:t>delagation</a:t>
            </a:r>
            <a:endParaRPr lang="nl-NL"/>
          </a:p>
          <a:p>
            <a:r>
              <a:rPr lang="nl-NL" err="1"/>
              <a:t>Remembrance</a:t>
            </a:r>
            <a:r>
              <a:rPr lang="nl-NL"/>
              <a:t> </a:t>
            </a:r>
            <a:r>
              <a:rPr lang="nl-NL" err="1"/>
              <a:t>cermonies</a:t>
            </a:r>
            <a:r>
              <a:rPr lang="nl-NL"/>
              <a:t> at </a:t>
            </a:r>
            <a:r>
              <a:rPr lang="nl-NL" err="1"/>
              <a:t>all</a:t>
            </a:r>
            <a:r>
              <a:rPr lang="nl-NL"/>
              <a:t> </a:t>
            </a:r>
          </a:p>
          <a:p>
            <a:r>
              <a:rPr lang="nl-NL" err="1"/>
              <a:t>Presence</a:t>
            </a:r>
            <a:r>
              <a:rPr lang="nl-NL"/>
              <a:t> of </a:t>
            </a:r>
            <a:r>
              <a:rPr lang="nl-NL" err="1"/>
              <a:t>the</a:t>
            </a:r>
            <a:r>
              <a:rPr lang="nl-NL"/>
              <a:t> </a:t>
            </a:r>
            <a:r>
              <a:rPr lang="nl-NL" err="1"/>
              <a:t>Japanesd</a:t>
            </a:r>
            <a:r>
              <a:rPr lang="nl-NL"/>
              <a:t> </a:t>
            </a:r>
            <a:r>
              <a:rPr lang="nl-NL" err="1"/>
              <a:t>Defence</a:t>
            </a:r>
            <a:r>
              <a:rPr lang="nl-NL"/>
              <a:t> Attache</a:t>
            </a:r>
          </a:p>
          <a:p>
            <a:r>
              <a:rPr lang="nl-NL" err="1"/>
              <a:t>Compilation</a:t>
            </a:r>
            <a:r>
              <a:rPr lang="nl-NL"/>
              <a:t> of </a:t>
            </a:r>
            <a:r>
              <a:rPr lang="nl-NL" err="1"/>
              <a:t>ceremony</a:t>
            </a:r>
            <a:r>
              <a:rPr lang="nl-NL"/>
              <a:t> </a:t>
            </a:r>
            <a:r>
              <a:rPr lang="nl-NL" err="1"/>
              <a:t>Mentung</a:t>
            </a:r>
            <a:r>
              <a:rPr lang="nl-NL"/>
              <a:t> </a:t>
            </a:r>
            <a:r>
              <a:rPr lang="nl-NL" err="1"/>
              <a:t>Pulo</a:t>
            </a:r>
            <a:r>
              <a:rPr lang="nl-NL"/>
              <a:t> at </a:t>
            </a:r>
            <a:r>
              <a:rPr lang="nl-NL" err="1"/>
              <a:t>national</a:t>
            </a:r>
            <a:r>
              <a:rPr lang="nl-NL"/>
              <a:t> Dutch </a:t>
            </a:r>
            <a:r>
              <a:rPr lang="nl-NL" err="1"/>
              <a:t>Remembrance</a:t>
            </a:r>
            <a:r>
              <a:rPr lang="nl-NL"/>
              <a:t> ceremonie in The Hague</a:t>
            </a:r>
          </a:p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D1F884C-0797-E744-65B6-345CC07502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E0443C-FDEB-412E-8D16-76533695A4C1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0545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CC6784-657D-C391-EFCC-2184A3E3A3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AA01FC30-39AF-2D51-E23B-F213197F0F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38F6D30D-C063-7EF3-571F-28DB38420A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Walk of Light 75Th Anniversary War Grave Foundation</a:t>
            </a:r>
          </a:p>
          <a:p>
            <a:r>
              <a:rPr lang="nl-NL"/>
              <a:t>4000?? </a:t>
            </a:r>
            <a:r>
              <a:rPr lang="nl-NL" err="1"/>
              <a:t>Visitors</a:t>
            </a:r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9D60E37-FAD7-1C9F-70BA-2AD13A536D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E0443C-FDEB-412E-8D16-76533695A4C1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2491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B0D52D-EB7C-3206-99DF-D4CA9146DC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A1DA9E21-8E17-87A1-DC1B-1A6A36746B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122DE268-2352-612B-9871-1CE59B273D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Identification of Unknown Dutch War Victims in Loenen</a:t>
            </a:r>
          </a:p>
          <a:p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 </a:t>
            </a:r>
            <a:r>
              <a:rPr lang="en-US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Recovery and Identification Service of the Royal Netherlands Army (BIDKL)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in collaboration with the </a:t>
            </a:r>
            <a:r>
              <a:rPr lang="en-US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Dutch War Graves Foundation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has begun exhuming the remains of unidentified individuals buried at the National Cemetery of Loenen in 2018</a:t>
            </a:r>
          </a:p>
          <a:p>
            <a:r>
              <a:rPr lang="en-US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DNA samples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are taken from each body, typically from the femur or dental elements.</a:t>
            </a:r>
          </a:p>
          <a:p>
            <a:r>
              <a:rPr lang="en-US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Potential relatives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are invited to come forward for </a:t>
            </a:r>
            <a:r>
              <a:rPr lang="en-US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DNA collection via cheek swabs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samples are compared using the </a:t>
            </a:r>
            <a:r>
              <a:rPr lang="en-US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Dutch Missing Persons DNA Database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Archival research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also conducted, including records from the War Graves Foundation.</a:t>
            </a:r>
          </a:p>
          <a:p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initiative aims to restore identities and honor those who have remained nameless for decades.</a:t>
            </a:r>
          </a:p>
          <a:p>
            <a:endParaRPr lang="nl-NL"/>
          </a:p>
          <a:p>
            <a:r>
              <a:rPr lang="nl-NL" err="1"/>
              <a:t>Almost</a:t>
            </a:r>
            <a:r>
              <a:rPr lang="nl-NL"/>
              <a:t> 50 </a:t>
            </a:r>
            <a:r>
              <a:rPr lang="nl-NL" err="1"/>
              <a:t>victims</a:t>
            </a:r>
            <a:r>
              <a:rPr lang="nl-NL"/>
              <a:t> haven been </a:t>
            </a:r>
            <a:r>
              <a:rPr lang="nl-NL" err="1"/>
              <a:t>identified</a:t>
            </a:r>
            <a:endParaRPr lang="nl-NL"/>
          </a:p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B5FACB0-57C6-2BBE-E593-5A912D0F2F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E0443C-FDEB-412E-8D16-76533695A4C1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213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64EA1B-F2D4-DC3C-0DDF-773A54B797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35ABEB31-F868-4845-D4E7-323E473126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5DBC9A57-9CE2-BAA5-EC6A-0CE962EBAE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Dirk de Veer 1922 Rotterdam – </a:t>
            </a:r>
            <a:r>
              <a:rPr lang="nl-NL" err="1"/>
              <a:t>Mising</a:t>
            </a:r>
            <a:r>
              <a:rPr lang="nl-NL"/>
              <a:t> </a:t>
            </a:r>
            <a:r>
              <a:rPr lang="nl-NL" err="1"/>
              <a:t>since</a:t>
            </a:r>
            <a:r>
              <a:rPr lang="nl-NL"/>
              <a:t> feb 2nd 1945 </a:t>
            </a:r>
            <a:r>
              <a:rPr lang="nl-NL" err="1"/>
              <a:t>after</a:t>
            </a:r>
            <a:r>
              <a:rPr lang="nl-NL"/>
              <a:t> </a:t>
            </a:r>
            <a:r>
              <a:rPr lang="nl-NL" err="1"/>
              <a:t>being</a:t>
            </a:r>
            <a:r>
              <a:rPr lang="nl-NL"/>
              <a:t> </a:t>
            </a:r>
            <a:r>
              <a:rPr lang="nl-NL" err="1"/>
              <a:t>arrested</a:t>
            </a:r>
            <a:r>
              <a:rPr lang="nl-NL"/>
              <a:t> at </a:t>
            </a:r>
            <a:r>
              <a:rPr lang="nl-NL" err="1"/>
              <a:t>an</a:t>
            </a:r>
            <a:r>
              <a:rPr lang="nl-NL"/>
              <a:t> </a:t>
            </a:r>
            <a:r>
              <a:rPr lang="nl-NL" err="1"/>
              <a:t>attempt</a:t>
            </a:r>
            <a:r>
              <a:rPr lang="nl-NL"/>
              <a:t>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crooss</a:t>
            </a:r>
            <a:r>
              <a:rPr lang="nl-NL"/>
              <a:t> </a:t>
            </a:r>
            <a:r>
              <a:rPr lang="nl-NL" err="1"/>
              <a:t>the</a:t>
            </a:r>
            <a:r>
              <a:rPr lang="nl-NL"/>
              <a:t> </a:t>
            </a:r>
            <a:r>
              <a:rPr lang="nl-NL" err="1"/>
              <a:t>rivers</a:t>
            </a:r>
            <a:r>
              <a:rPr lang="nl-NL"/>
              <a:t>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reach</a:t>
            </a:r>
            <a:r>
              <a:rPr lang="nl-NL"/>
              <a:t> </a:t>
            </a:r>
            <a:r>
              <a:rPr lang="nl-NL" err="1"/>
              <a:t>the</a:t>
            </a:r>
            <a:r>
              <a:rPr lang="nl-NL"/>
              <a:t> </a:t>
            </a:r>
            <a:r>
              <a:rPr lang="nl-NL" err="1"/>
              <a:t>liberated</a:t>
            </a:r>
            <a:r>
              <a:rPr lang="nl-NL"/>
              <a:t> </a:t>
            </a:r>
            <a:r>
              <a:rPr lang="nl-NL" err="1"/>
              <a:t>south</a:t>
            </a:r>
            <a:r>
              <a:rPr lang="nl-NL"/>
              <a:t> of </a:t>
            </a:r>
            <a:r>
              <a:rPr lang="nl-NL" err="1"/>
              <a:t>the</a:t>
            </a:r>
            <a:r>
              <a:rPr lang="nl-NL"/>
              <a:t> Netherlands.</a:t>
            </a:r>
          </a:p>
          <a:p>
            <a:r>
              <a:rPr lang="nl-NL" err="1"/>
              <a:t>July</a:t>
            </a:r>
            <a:r>
              <a:rPr lang="nl-NL"/>
              <a:t> 2025 he was </a:t>
            </a:r>
            <a:r>
              <a:rPr lang="nl-NL" err="1"/>
              <a:t>identified</a:t>
            </a:r>
            <a:r>
              <a:rPr lang="nl-NL"/>
              <a:t> a </a:t>
            </a:r>
            <a:r>
              <a:rPr lang="nl-NL" err="1"/>
              <a:t>stone</a:t>
            </a:r>
            <a:r>
              <a:rPr lang="nl-NL"/>
              <a:t> </a:t>
            </a:r>
            <a:r>
              <a:rPr lang="nl-NL" err="1"/>
              <a:t>with</a:t>
            </a:r>
            <a:r>
              <a:rPr lang="nl-NL"/>
              <a:t> is name </a:t>
            </a:r>
            <a:r>
              <a:rPr lang="nl-NL" err="1"/>
              <a:t>will</a:t>
            </a:r>
            <a:r>
              <a:rPr lang="nl-NL"/>
              <a:t> </a:t>
            </a:r>
            <a:r>
              <a:rPr lang="nl-NL" err="1"/>
              <a:t>be</a:t>
            </a:r>
            <a:r>
              <a:rPr lang="nl-NL"/>
              <a:t> put on his grave in Loenen</a:t>
            </a:r>
          </a:p>
          <a:p>
            <a:endParaRPr lang="nl-NL"/>
          </a:p>
          <a:p>
            <a:endParaRPr lang="nl-NL"/>
          </a:p>
          <a:p>
            <a:r>
              <a:rPr lang="nl-NL"/>
              <a:t>Bernard </a:t>
            </a:r>
            <a:r>
              <a:rPr lang="nl-NL" err="1"/>
              <a:t>Luza</a:t>
            </a:r>
            <a:r>
              <a:rPr lang="nl-NL"/>
              <a:t>, </a:t>
            </a:r>
            <a:r>
              <a:rPr lang="nl-NL" err="1"/>
              <a:t>identified</a:t>
            </a:r>
            <a:r>
              <a:rPr lang="nl-NL"/>
              <a:t> in 2023 </a:t>
            </a:r>
            <a:r>
              <a:rPr lang="nl-NL" err="1"/>
              <a:t>by</a:t>
            </a:r>
            <a:r>
              <a:rPr lang="nl-NL"/>
              <a:t> DNA match </a:t>
            </a:r>
            <a:r>
              <a:rPr lang="nl-NL" err="1"/>
              <a:t>through</a:t>
            </a:r>
            <a:r>
              <a:rPr lang="nl-NL"/>
              <a:t> his </a:t>
            </a:r>
            <a:r>
              <a:rPr lang="nl-NL" err="1"/>
              <a:t>nephew</a:t>
            </a:r>
            <a:endParaRPr lang="nl-NL"/>
          </a:p>
          <a:p>
            <a:r>
              <a:rPr lang="nl-NL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Amsterdam, </a:t>
            </a:r>
            <a:r>
              <a:rPr lang="nl-NL"/>
              <a:t>10 december 1903 </a:t>
            </a:r>
            <a:r>
              <a:rPr lang="nl-NL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Scheveningen, </a:t>
            </a:r>
            <a:r>
              <a:rPr lang="nl-NL"/>
              <a:t>15 februari 1943</a:t>
            </a:r>
          </a:p>
          <a:p>
            <a:r>
              <a:rPr lang="nl-NL" err="1"/>
              <a:t>Jewish</a:t>
            </a:r>
            <a:r>
              <a:rPr lang="nl-NL"/>
              <a:t> </a:t>
            </a:r>
            <a:r>
              <a:rPr lang="nl-NL" err="1"/>
              <a:t>Resistence</a:t>
            </a:r>
            <a:r>
              <a:rPr lang="nl-NL"/>
              <a:t> Fighter</a:t>
            </a:r>
          </a:p>
          <a:p>
            <a:r>
              <a:rPr lang="nl-NL" err="1"/>
              <a:t>Nect</a:t>
            </a:r>
            <a:r>
              <a:rPr lang="nl-NL"/>
              <a:t> week he </a:t>
            </a:r>
            <a:r>
              <a:rPr lang="nl-NL" err="1"/>
              <a:t>will</a:t>
            </a:r>
            <a:r>
              <a:rPr lang="nl-NL"/>
              <a:t> </a:t>
            </a:r>
            <a:r>
              <a:rPr lang="nl-NL" err="1"/>
              <a:t>be</a:t>
            </a:r>
            <a:r>
              <a:rPr lang="nl-NL"/>
              <a:t> </a:t>
            </a:r>
            <a:r>
              <a:rPr lang="nl-NL" err="1"/>
              <a:t>exhumated</a:t>
            </a:r>
            <a:r>
              <a:rPr lang="nl-NL"/>
              <a:t> </a:t>
            </a:r>
            <a:r>
              <a:rPr lang="nl-NL" err="1"/>
              <a:t>and</a:t>
            </a:r>
            <a:r>
              <a:rPr lang="nl-NL"/>
              <a:t> </a:t>
            </a:r>
            <a:r>
              <a:rPr lang="nl-NL" err="1"/>
              <a:t>transferred</a:t>
            </a:r>
            <a:r>
              <a:rPr lang="nl-NL"/>
              <a:t>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the</a:t>
            </a:r>
            <a:r>
              <a:rPr lang="nl-NL"/>
              <a:t> </a:t>
            </a:r>
            <a:r>
              <a:rPr lang="nl-NL" err="1"/>
              <a:t>jewish</a:t>
            </a:r>
            <a:r>
              <a:rPr lang="nl-NL"/>
              <a:t> </a:t>
            </a:r>
            <a:r>
              <a:rPr lang="nl-NL" err="1"/>
              <a:t>cementery</a:t>
            </a:r>
            <a:r>
              <a:rPr lang="nl-NL"/>
              <a:t> in Diemen</a:t>
            </a:r>
          </a:p>
          <a:p>
            <a:r>
              <a:rPr lang="nl-NL"/>
              <a:t>Om </a:t>
            </a:r>
            <a:r>
              <a:rPr lang="nl-NL" err="1"/>
              <a:t>Sunday</a:t>
            </a:r>
            <a:r>
              <a:rPr lang="nl-NL"/>
              <a:t> 26th of his </a:t>
            </a:r>
            <a:r>
              <a:rPr lang="nl-NL" err="1"/>
              <a:t>nephew</a:t>
            </a:r>
            <a:r>
              <a:rPr lang="nl-NL"/>
              <a:t>, </a:t>
            </a:r>
            <a:r>
              <a:rPr lang="nl-NL" err="1"/>
              <a:t>now</a:t>
            </a:r>
            <a:r>
              <a:rPr lang="nl-NL"/>
              <a:t> living in Australia, wil </a:t>
            </a:r>
            <a:r>
              <a:rPr lang="nl-NL" err="1"/>
              <a:t>unveal</a:t>
            </a:r>
            <a:r>
              <a:rPr lang="nl-NL"/>
              <a:t> his grave monument at Diemen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7A595AA-F9BF-B217-5855-9E7966E65B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E0443C-FDEB-412E-8D16-76533695A4C1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69900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2B475F-207B-E0E3-6714-93894CF1B6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6BBBE018-ED16-A001-CA6B-07446A49D0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E1B07B71-592D-35F4-EC7D-35AC61761C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Six </a:t>
            </a:r>
            <a:r>
              <a:rPr lang="nl-NL" err="1"/>
              <a:t>planes</a:t>
            </a:r>
            <a:endParaRPr lang="nl-NL"/>
          </a:p>
          <a:p>
            <a:r>
              <a:rPr lang="nl-NL"/>
              <a:t>Royal </a:t>
            </a:r>
            <a:r>
              <a:rPr lang="nl-NL" err="1"/>
              <a:t>Ducth</a:t>
            </a:r>
            <a:r>
              <a:rPr lang="nl-NL"/>
              <a:t> </a:t>
            </a:r>
            <a:r>
              <a:rPr lang="nl-NL" err="1"/>
              <a:t>Indies</a:t>
            </a:r>
            <a:r>
              <a:rPr lang="nl-NL"/>
              <a:t> </a:t>
            </a:r>
            <a:r>
              <a:rPr lang="nl-NL" err="1"/>
              <a:t>Airforce</a:t>
            </a:r>
            <a:endParaRPr lang="nl-NL"/>
          </a:p>
          <a:p>
            <a:r>
              <a:rPr lang="nl-NL"/>
              <a:t>Recovery crews</a:t>
            </a:r>
          </a:p>
          <a:p>
            <a:r>
              <a:rPr lang="nl-NL"/>
              <a:t>Challenge: Jungle area </a:t>
            </a:r>
            <a:r>
              <a:rPr lang="nl-NL" err="1"/>
              <a:t>and</a:t>
            </a:r>
            <a:r>
              <a:rPr lang="nl-NL"/>
              <a:t> permits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A880D3F-92A3-1D01-9AA3-22284892E9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E0443C-FDEB-412E-8D16-76533695A4C1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24285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302515-29CB-6E23-D335-720F091121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FDD6FF7A-2BBD-57D2-227D-3320F2DB43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C51BF904-C119-68E4-95D8-42AD7912B0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B7049D1-6DF1-736E-932F-CCA67082AC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E0443C-FDEB-412E-8D16-76533695A4C1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70081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B14F7A-8395-FF49-72C0-0B62C98159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E6D96BBE-3161-D97D-EAED-7356176998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F3F77880-472F-C13F-533C-CAD0531299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B40A98C-57EC-D2B3-84AD-91D99E1BC1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E0443C-FDEB-412E-8D16-76533695A4C1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9282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47165" y="1021995"/>
            <a:ext cx="5299634" cy="1869141"/>
          </a:xfrm>
        </p:spPr>
        <p:txBody>
          <a:bodyPr anchor="ctr">
            <a:norm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bewerken. Dit is een koptekst van 4 regels onder elkaar.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4059" y="3139888"/>
            <a:ext cx="4578723" cy="632013"/>
          </a:xfrm>
        </p:spPr>
        <p:txBody>
          <a:bodyPr>
            <a:normAutofit/>
          </a:bodyPr>
          <a:lstStyle>
            <a:lvl1pPr marL="0" indent="0" algn="l"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Datum ondertitel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" y="6480897"/>
            <a:ext cx="2057400" cy="331932"/>
          </a:xfrm>
        </p:spPr>
        <p:txBody>
          <a:bodyPr/>
          <a:lstStyle/>
          <a:p>
            <a:fld id="{B55E7A23-336A-4B4E-8F82-EA15130C4DD9}" type="datetimeFigureOut">
              <a:rPr lang="nl-NL" smtClean="0"/>
              <a:t>16-9-2025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24100" y="6481618"/>
            <a:ext cx="4552950" cy="331932"/>
          </a:xfr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F8E88-20F4-4BF6-A3DC-C77BED66AF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426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C00000"/>
              </a:buClr>
              <a:buFont typeface="Lucida Sans" panose="020B0602030504020204" pitchFamily="34" charset="0"/>
              <a:buChar char="&gt;"/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E7A23-336A-4B4E-8F82-EA15130C4DD9}" type="datetimeFigureOut">
              <a:rPr lang="nl-NL" smtClean="0"/>
              <a:t>16-9-2025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F8E88-20F4-4BF6-A3DC-C77BED66AF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460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79551"/>
            <a:ext cx="7886700" cy="28638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476750"/>
            <a:ext cx="7886700" cy="9969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E7A23-336A-4B4E-8F82-EA15130C4DD9}" type="datetimeFigureOut">
              <a:rPr lang="nl-NL" smtClean="0"/>
              <a:t>16-9-2025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F8E88-20F4-4BF6-A3DC-C77BED66AF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7405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466851"/>
            <a:ext cx="3886200" cy="400684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466851"/>
            <a:ext cx="3886200" cy="400684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E7A23-336A-4B4E-8F82-EA15130C4DD9}" type="datetimeFigureOut">
              <a:rPr lang="nl-NL" smtClean="0"/>
              <a:t>16-9-2025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F8E88-20F4-4BF6-A3DC-C77BED66AF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07053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501649"/>
            <a:ext cx="7886700" cy="742951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466850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Titel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425701"/>
            <a:ext cx="3868340" cy="3048000"/>
          </a:xfrm>
        </p:spPr>
        <p:txBody>
          <a:bodyPr/>
          <a:lstStyle>
            <a:lvl2pPr marL="685800" indent="-228600">
              <a:buFont typeface="Lucida Sans" panose="020B0602030504020204" pitchFamily="34" charset="0"/>
              <a:buChar char="&gt;"/>
              <a:defRPr/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466850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Titel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432051"/>
            <a:ext cx="3887391" cy="304165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E7A23-336A-4B4E-8F82-EA15130C4DD9}" type="datetimeFigureOut">
              <a:rPr lang="nl-NL" smtClean="0"/>
              <a:t>16-9-2025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F8E88-20F4-4BF6-A3DC-C77BED66AF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5573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E7A23-336A-4B4E-8F82-EA15130C4DD9}" type="datetimeFigureOut">
              <a:rPr lang="nl-NL" smtClean="0"/>
              <a:t>16-9-2025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F8E88-20F4-4BF6-A3DC-C77BED66AF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39226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E7A23-336A-4B4E-8F82-EA15130C4DD9}" type="datetimeFigureOut">
              <a:rPr lang="nl-NL" smtClean="0"/>
              <a:t>16-9-2025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F8E88-20F4-4BF6-A3DC-C77BED66AF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51066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0" y="501650"/>
            <a:ext cx="7891859" cy="7429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466851"/>
            <a:ext cx="4629150" cy="4006850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466850"/>
            <a:ext cx="2949178" cy="40068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E7A23-336A-4B4E-8F82-EA15130C4DD9}" type="datetimeFigureOut">
              <a:rPr lang="nl-NL" smtClean="0"/>
              <a:t>16-9-2025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F8E88-20F4-4BF6-A3DC-C77BED66AF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44522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8650" y="895351"/>
            <a:ext cx="7893050" cy="457834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822450" y="5511800"/>
            <a:ext cx="6699250" cy="431800"/>
          </a:xfrm>
        </p:spPr>
        <p:txBody>
          <a:bodyPr anchor="ctr"/>
          <a:lstStyle>
            <a:lvl1pPr marL="0" indent="0" algn="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err="1"/>
              <a:t>Tekstbijschift</a:t>
            </a:r>
            <a:r>
              <a:rPr lang="nl-NL"/>
              <a:t> foto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E7A23-336A-4B4E-8F82-EA15130C4DD9}" type="datetimeFigureOut">
              <a:rPr lang="nl-NL" smtClean="0"/>
              <a:t>16-9-2025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F8E88-20F4-4BF6-A3DC-C77BED66AF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35851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E7A23-336A-4B4E-8F82-EA15130C4DD9}" type="datetimeFigureOut">
              <a:rPr lang="nl-NL" smtClean="0"/>
              <a:t>16-9-2025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F8E88-20F4-4BF6-A3DC-C77BED66AF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75965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01650"/>
            <a:ext cx="1971675" cy="4972050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501650"/>
            <a:ext cx="5800725" cy="497205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E7A23-336A-4B4E-8F82-EA15130C4DD9}" type="datetimeFigureOut">
              <a:rPr lang="nl-NL" smtClean="0"/>
              <a:t>16-9-2025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F8E88-20F4-4BF6-A3DC-C77BED66AF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6882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47165" y="1021995"/>
            <a:ext cx="5299634" cy="1869141"/>
          </a:xfrm>
        </p:spPr>
        <p:txBody>
          <a:bodyPr anchor="ctr">
            <a:norm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bewerken. Dit is een koptekst van 4 regels onder elkaar.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4059" y="3139888"/>
            <a:ext cx="4578723" cy="632013"/>
          </a:xfrm>
        </p:spPr>
        <p:txBody>
          <a:bodyPr>
            <a:normAutofit/>
          </a:bodyPr>
          <a:lstStyle>
            <a:lvl1pPr marL="0" indent="0" algn="l"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Datum ondertitel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" y="6480897"/>
            <a:ext cx="2057400" cy="331932"/>
          </a:xfrm>
        </p:spPr>
        <p:txBody>
          <a:bodyPr/>
          <a:lstStyle/>
          <a:p>
            <a:fld id="{B55E7A23-336A-4B4E-8F82-EA15130C4DD9}" type="datetimeFigureOut">
              <a:rPr lang="nl-NL" smtClean="0"/>
              <a:t>16-9-2025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24100" y="6481618"/>
            <a:ext cx="4552950" cy="331932"/>
          </a:xfr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F8E88-20F4-4BF6-A3DC-C77BED66AF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250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sie-slide (niet gebruik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E7A23-336A-4B4E-8F82-EA15130C4DD9}" type="datetimeFigureOut">
              <a:rPr lang="nl-NL" smtClean="0"/>
              <a:t>16-9-2025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F8E88-20F4-4BF6-A3DC-C77BED66AF30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ekstvak 6"/>
          <p:cNvSpPr txBox="1"/>
          <p:nvPr userDrawn="1"/>
        </p:nvSpPr>
        <p:spPr>
          <a:xfrm>
            <a:off x="0" y="1923691"/>
            <a:ext cx="9144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0"/>
              <a:t>Template v1.2.3</a:t>
            </a:r>
          </a:p>
          <a:p>
            <a:pPr algn="ctr"/>
            <a:r>
              <a:rPr lang="en-US" sz="7500"/>
              <a:t>22-08-2023</a:t>
            </a:r>
            <a:endParaRPr lang="nl-NL" sz="7500"/>
          </a:p>
        </p:txBody>
      </p:sp>
    </p:spTree>
    <p:extLst>
      <p:ext uri="{BB962C8B-B14F-4D97-AF65-F5344CB8AC3E}">
        <p14:creationId xmlns:p14="http://schemas.microsoft.com/office/powerpoint/2010/main" val="975291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- Alternatief 3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47165" y="1021995"/>
            <a:ext cx="5299634" cy="1869141"/>
          </a:xfrm>
        </p:spPr>
        <p:txBody>
          <a:bodyPr anchor="ctr">
            <a:norm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bewerken. Dit is een koptekst van 4 regels onder elkaar.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4059" y="3139888"/>
            <a:ext cx="4578723" cy="632013"/>
          </a:xfrm>
        </p:spPr>
        <p:txBody>
          <a:bodyPr>
            <a:normAutofit/>
          </a:bodyPr>
          <a:lstStyle>
            <a:lvl1pPr marL="0" indent="0" algn="l"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Datum ondertitel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" y="6480897"/>
            <a:ext cx="2057400" cy="331932"/>
          </a:xfrm>
        </p:spPr>
        <p:txBody>
          <a:bodyPr/>
          <a:lstStyle/>
          <a:p>
            <a:fld id="{B55E7A23-336A-4B4E-8F82-EA15130C4DD9}" type="datetimeFigureOut">
              <a:rPr lang="nl-NL" smtClean="0"/>
              <a:t>16-9-2025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24100" y="6481618"/>
            <a:ext cx="4552950" cy="331932"/>
          </a:xfr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F8E88-20F4-4BF6-A3DC-C77BED66AF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8703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- Alternatief 4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47165" y="1021995"/>
            <a:ext cx="5299634" cy="1869141"/>
          </a:xfrm>
        </p:spPr>
        <p:txBody>
          <a:bodyPr anchor="ctr">
            <a:norm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bewerken. Dit is een koptekst van 4 regels onder elkaar.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4059" y="3139888"/>
            <a:ext cx="4578723" cy="632013"/>
          </a:xfrm>
        </p:spPr>
        <p:txBody>
          <a:bodyPr>
            <a:normAutofit/>
          </a:bodyPr>
          <a:lstStyle>
            <a:lvl1pPr marL="0" indent="0" algn="l"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Datum ondertitel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" y="6480897"/>
            <a:ext cx="2057400" cy="331932"/>
          </a:xfrm>
        </p:spPr>
        <p:txBody>
          <a:bodyPr/>
          <a:lstStyle/>
          <a:p>
            <a:fld id="{B55E7A23-336A-4B4E-8F82-EA15130C4DD9}" type="datetimeFigureOut">
              <a:rPr lang="nl-NL" smtClean="0"/>
              <a:t>16-9-2025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24100" y="6481618"/>
            <a:ext cx="4552950" cy="331932"/>
          </a:xfr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F8E88-20F4-4BF6-A3DC-C77BED66AF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9361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dia - Alternatief 4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47165" y="1021995"/>
            <a:ext cx="5299634" cy="1869141"/>
          </a:xfrm>
        </p:spPr>
        <p:txBody>
          <a:bodyPr anchor="ctr">
            <a:norm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bewerken. Dit is een koptekst van 4 regels onder elkaar.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4059" y="3139888"/>
            <a:ext cx="4578723" cy="632013"/>
          </a:xfrm>
        </p:spPr>
        <p:txBody>
          <a:bodyPr>
            <a:normAutofit/>
          </a:bodyPr>
          <a:lstStyle>
            <a:lvl1pPr marL="0" indent="0" algn="l"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Datum ondertitel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" y="6480897"/>
            <a:ext cx="2057400" cy="331932"/>
          </a:xfrm>
        </p:spPr>
        <p:txBody>
          <a:bodyPr/>
          <a:lstStyle/>
          <a:p>
            <a:fld id="{B55E7A23-336A-4B4E-8F82-EA15130C4DD9}" type="datetimeFigureOut">
              <a:rPr lang="nl-NL" smtClean="0"/>
              <a:t>16-9-2025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24100" y="6481618"/>
            <a:ext cx="4552950" cy="331932"/>
          </a:xfr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F8E88-20F4-4BF6-A3DC-C77BED66AF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7568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el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47165" y="1021995"/>
            <a:ext cx="5299634" cy="1869141"/>
          </a:xfrm>
        </p:spPr>
        <p:txBody>
          <a:bodyPr anchor="ctr">
            <a:norm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bewerken. Dit is een koptekst van 4 regels onder elkaar.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4059" y="3139888"/>
            <a:ext cx="4578723" cy="632013"/>
          </a:xfrm>
        </p:spPr>
        <p:txBody>
          <a:bodyPr>
            <a:normAutofit/>
          </a:bodyPr>
          <a:lstStyle>
            <a:lvl1pPr marL="0" indent="0" algn="l"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Datum ondertitel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" y="6480897"/>
            <a:ext cx="2057400" cy="331932"/>
          </a:xfrm>
        </p:spPr>
        <p:txBody>
          <a:bodyPr/>
          <a:lstStyle/>
          <a:p>
            <a:fld id="{B55E7A23-336A-4B4E-8F82-EA15130C4DD9}" type="datetimeFigureOut">
              <a:rPr lang="nl-NL" smtClean="0"/>
              <a:t>16-9-2025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24100" y="6481618"/>
            <a:ext cx="4552950" cy="331932"/>
          </a:xfr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F8E88-20F4-4BF6-A3DC-C77BED66AF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587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- Alternatief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47165" y="1021995"/>
            <a:ext cx="5299634" cy="1869141"/>
          </a:xfrm>
        </p:spPr>
        <p:txBody>
          <a:bodyPr anchor="ctr">
            <a:norm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bewerken. Dit is een koptekst van 4 regels onder elkaar.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4059" y="3139888"/>
            <a:ext cx="4578723" cy="632013"/>
          </a:xfrm>
        </p:spPr>
        <p:txBody>
          <a:bodyPr>
            <a:normAutofit/>
          </a:bodyPr>
          <a:lstStyle>
            <a:lvl1pPr marL="0" indent="0" algn="l"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Datum ondertitel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" y="6480897"/>
            <a:ext cx="2057400" cy="331932"/>
          </a:xfrm>
        </p:spPr>
        <p:txBody>
          <a:bodyPr/>
          <a:lstStyle/>
          <a:p>
            <a:fld id="{B55E7A23-336A-4B4E-8F82-EA15130C4DD9}" type="datetimeFigureOut">
              <a:rPr lang="nl-NL" smtClean="0"/>
              <a:t>16-9-2025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24100" y="6481618"/>
            <a:ext cx="4552950" cy="331932"/>
          </a:xfr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F8E88-20F4-4BF6-A3DC-C77BED66AF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8858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- Alternatief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47165" y="1021995"/>
            <a:ext cx="5299634" cy="1869141"/>
          </a:xfrm>
        </p:spPr>
        <p:txBody>
          <a:bodyPr anchor="ctr">
            <a:norm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bewerken. Dit is een koptekst van 4 regels onder elkaar.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4059" y="3139888"/>
            <a:ext cx="4578723" cy="632013"/>
          </a:xfrm>
        </p:spPr>
        <p:txBody>
          <a:bodyPr>
            <a:normAutofit/>
          </a:bodyPr>
          <a:lstStyle>
            <a:lvl1pPr marL="0" indent="0" algn="l"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Datum ondertitel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" y="6480897"/>
            <a:ext cx="2057400" cy="331932"/>
          </a:xfrm>
        </p:spPr>
        <p:txBody>
          <a:bodyPr/>
          <a:lstStyle/>
          <a:p>
            <a:fld id="{B55E7A23-336A-4B4E-8F82-EA15130C4DD9}" type="datetimeFigureOut">
              <a:rPr lang="nl-NL" smtClean="0"/>
              <a:t>16-9-2025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24100" y="6481618"/>
            <a:ext cx="4552950" cy="331932"/>
          </a:xfr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F8E88-20F4-4BF6-A3DC-C77BED66AF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4593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eldia - Alternatief 4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47165" y="1021995"/>
            <a:ext cx="5299634" cy="1869141"/>
          </a:xfrm>
        </p:spPr>
        <p:txBody>
          <a:bodyPr anchor="ctr">
            <a:norm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bewerken. Dit is een koptekst van 4 regels onder elkaar.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4059" y="3139888"/>
            <a:ext cx="4578723" cy="632013"/>
          </a:xfrm>
        </p:spPr>
        <p:txBody>
          <a:bodyPr>
            <a:normAutofit/>
          </a:bodyPr>
          <a:lstStyle>
            <a:lvl1pPr marL="0" indent="0" algn="l"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Datum ondertitel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" y="6480897"/>
            <a:ext cx="2057400" cy="331932"/>
          </a:xfrm>
        </p:spPr>
        <p:txBody>
          <a:bodyPr/>
          <a:lstStyle/>
          <a:p>
            <a:fld id="{B55E7A23-336A-4B4E-8F82-EA15130C4DD9}" type="datetimeFigureOut">
              <a:rPr lang="nl-NL" smtClean="0"/>
              <a:t>16-9-2025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24100" y="6481618"/>
            <a:ext cx="4552950" cy="331932"/>
          </a:xfr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F8E88-20F4-4BF6-A3DC-C77BED66AF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4301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06131"/>
            <a:ext cx="7886700" cy="7261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473199"/>
            <a:ext cx="7886700" cy="39941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81150" y="6480897"/>
            <a:ext cx="2057400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5E7A23-336A-4B4E-8F82-EA15130C4DD9}" type="datetimeFigureOut">
              <a:rPr lang="nl-NL" smtClean="0"/>
              <a:t>16-9-2025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90950" y="6481618"/>
            <a:ext cx="3086100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29450" y="6480897"/>
            <a:ext cx="2057400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F8E88-20F4-4BF6-A3DC-C77BED66AF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7078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1" r:id="rId2"/>
    <p:sldLayoutId id="2147483674" r:id="rId3"/>
    <p:sldLayoutId id="2147483675" r:id="rId4"/>
    <p:sldLayoutId id="2147483678" r:id="rId5"/>
    <p:sldLayoutId id="2147483680" r:id="rId6"/>
    <p:sldLayoutId id="2147483673" r:id="rId7"/>
    <p:sldLayoutId id="2147483672" r:id="rId8"/>
    <p:sldLayoutId id="2147483679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69" r:id="rId17"/>
    <p:sldLayoutId id="2147483670" r:id="rId18"/>
    <p:sldLayoutId id="2147483671" r:id="rId19"/>
    <p:sldLayoutId id="2147483676" r:id="rId20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Lucida Sans" panose="020B0602030504020204" pitchFamily="34" charset="0"/>
        <a:buChar char="&gt;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Lucida Sans" panose="020B0602030504020204" pitchFamily="34" charset="0"/>
        <a:buChar char="&gt;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Lucida Sans" panose="020B0602030504020204" pitchFamily="34" charset="0"/>
        <a:buChar char="&gt;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Lucida Sans" panose="020B0602030504020204" pitchFamily="34" charset="0"/>
        <a:buChar char="&gt;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Lucida Sans" panose="020B0602030504020204" pitchFamily="34" charset="0"/>
        <a:buChar char="&gt;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96" userDrawn="1">
          <p15:clr>
            <a:srgbClr val="F26B43"/>
          </p15:clr>
        </p15:guide>
        <p15:guide id="2" pos="5368" userDrawn="1">
          <p15:clr>
            <a:srgbClr val="F26B43"/>
          </p15:clr>
        </p15:guide>
        <p15:guide id="3" orient="horz" pos="316" userDrawn="1">
          <p15:clr>
            <a:srgbClr val="F26B43"/>
          </p15:clr>
        </p15:guide>
        <p15:guide id="4" orient="horz" pos="3448" userDrawn="1">
          <p15:clr>
            <a:srgbClr val="F26B43"/>
          </p15:clr>
        </p15:guide>
        <p15:guide id="5" orient="horz" pos="924" userDrawn="1">
          <p15:clr>
            <a:srgbClr val="F26B43"/>
          </p15:clr>
        </p15:guide>
        <p15:guide id="6" orient="horz" pos="7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70AE9B-9A7B-2D0F-1DBE-2F13724914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40BC763C-EF77-9C16-BCDC-BBF244AE81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7165" y="1021995"/>
            <a:ext cx="5299634" cy="1869141"/>
          </a:xfrm>
        </p:spPr>
        <p:txBody>
          <a:bodyPr anchor="ctr">
            <a:normAutofit/>
          </a:bodyPr>
          <a:lstStyle/>
          <a:p>
            <a:r>
              <a:rPr lang="nl-NL" sz="3000" b="1" err="1"/>
              <a:t>What</a:t>
            </a:r>
            <a:r>
              <a:rPr lang="nl-NL" sz="3000" b="1"/>
              <a:t> has been </a:t>
            </a:r>
            <a:r>
              <a:rPr lang="nl-NL" sz="3000" b="1" err="1"/>
              <a:t>done</a:t>
            </a:r>
            <a:r>
              <a:rPr lang="nl-NL" sz="3000" b="1"/>
              <a:t> in </a:t>
            </a:r>
            <a:r>
              <a:rPr lang="nl-NL" sz="3000" b="1" err="1"/>
              <a:t>the</a:t>
            </a:r>
            <a:r>
              <a:rPr lang="nl-NL" sz="3000" b="1"/>
              <a:t> past </a:t>
            </a:r>
            <a:r>
              <a:rPr lang="nl-NL" sz="3000" b="1" err="1"/>
              <a:t>period</a:t>
            </a:r>
            <a:r>
              <a:rPr lang="nl-NL" sz="3000" b="1"/>
              <a:t> </a:t>
            </a:r>
            <a:r>
              <a:rPr lang="nl-NL" sz="3000" b="1" err="1"/>
              <a:t>and</a:t>
            </a:r>
            <a:r>
              <a:rPr lang="nl-NL" sz="3000" b="1"/>
              <a:t> </a:t>
            </a:r>
            <a:r>
              <a:rPr lang="nl-NL" sz="3000" b="1" err="1"/>
              <a:t>what</a:t>
            </a:r>
            <a:r>
              <a:rPr lang="nl-NL" sz="3000" b="1"/>
              <a:t> is </a:t>
            </a:r>
            <a:r>
              <a:rPr lang="nl-NL" sz="3000" b="1" err="1"/>
              <a:t>planned</a:t>
            </a:r>
            <a:r>
              <a:rPr lang="nl-NL" sz="3000" b="1"/>
              <a:t> in </a:t>
            </a:r>
            <a:r>
              <a:rPr lang="nl-NL" sz="3000" b="1" err="1"/>
              <a:t>the</a:t>
            </a:r>
            <a:r>
              <a:rPr lang="nl-NL" sz="3000" b="1"/>
              <a:t> </a:t>
            </a:r>
            <a:r>
              <a:rPr lang="nl-NL" sz="3000" b="1" err="1"/>
              <a:t>future</a:t>
            </a:r>
            <a:r>
              <a:rPr lang="nl-NL" sz="3000" b="1"/>
              <a:t>? </a:t>
            </a:r>
            <a:br>
              <a:rPr lang="nl-NL" sz="3000" b="1"/>
            </a:br>
            <a:endParaRPr lang="nl-NL" sz="3000" err="1"/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A175F296-81FD-5FF0-2CEC-DBF488D43E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4059" y="3139888"/>
            <a:ext cx="4578723" cy="63201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nl-NL" sz="1400"/>
              <a:t>Oorlogsgravenstichting</a:t>
            </a:r>
          </a:p>
          <a:p>
            <a:r>
              <a:rPr lang="nl-NL" sz="1400"/>
              <a:t>Prague, September 2025</a:t>
            </a:r>
          </a:p>
        </p:txBody>
      </p:sp>
    </p:spTree>
    <p:extLst>
      <p:ext uri="{BB962C8B-B14F-4D97-AF65-F5344CB8AC3E}">
        <p14:creationId xmlns:p14="http://schemas.microsoft.com/office/powerpoint/2010/main" val="1117927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5F091A-F562-03AF-BC58-18F74F6CE9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F50F2B09-67A0-7BB1-28E7-9BAFD9105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06131"/>
            <a:ext cx="7886700" cy="726143"/>
          </a:xfrm>
        </p:spPr>
        <p:txBody>
          <a:bodyPr anchor="b">
            <a:normAutofit/>
          </a:bodyPr>
          <a:lstStyle/>
          <a:p>
            <a:br>
              <a:rPr lang="nl-NL" sz="2200"/>
            </a:br>
            <a:r>
              <a:rPr lang="nl-NL" sz="2200"/>
              <a:t>Semarang Project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0561D8-FD86-412A-B162-482D6B4165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0127" y="1473199"/>
            <a:ext cx="5983746" cy="39941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9617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6196ECD-5FC7-C057-B4A0-92276E7C32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err="1"/>
              <a:t>Thank</a:t>
            </a:r>
            <a:r>
              <a:rPr lang="nl-NL"/>
              <a:t> </a:t>
            </a:r>
            <a:r>
              <a:rPr lang="nl-NL" err="1"/>
              <a:t>You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7619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23470A1-B2ED-4765-B75A-243B43A3F9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7165" y="1021995"/>
            <a:ext cx="5299634" cy="1869141"/>
          </a:xfrm>
        </p:spPr>
        <p:txBody>
          <a:bodyPr anchor="ctr">
            <a:normAutofit fontScale="90000"/>
          </a:bodyPr>
          <a:lstStyle/>
          <a:p>
            <a:r>
              <a:rPr lang="nl-NL" sz="2800" dirty="0"/>
              <a:t>New </a:t>
            </a:r>
            <a:r>
              <a:rPr lang="nl-NL" sz="2800" dirty="0" err="1"/>
              <a:t>exhibition</a:t>
            </a:r>
            <a:br>
              <a:rPr lang="nl-NL" sz="2800" dirty="0"/>
            </a:br>
            <a:r>
              <a:rPr lang="nl-NL" sz="2800" dirty="0" err="1"/>
              <a:t>Remembrance</a:t>
            </a:r>
            <a:r>
              <a:rPr lang="nl-NL" sz="2800" dirty="0"/>
              <a:t> </a:t>
            </a:r>
            <a:r>
              <a:rPr lang="nl-NL" sz="2800" dirty="0" err="1"/>
              <a:t>developments</a:t>
            </a:r>
            <a:br>
              <a:rPr lang="nl-NL" sz="2800" dirty="0"/>
            </a:br>
            <a:r>
              <a:rPr lang="nl-NL" sz="2800" dirty="0" err="1"/>
              <a:t>Identifications</a:t>
            </a:r>
            <a:br>
              <a:rPr lang="nl-NL" sz="2800" dirty="0"/>
            </a:br>
            <a:r>
              <a:rPr lang="nl-NL" sz="2800" dirty="0" err="1"/>
              <a:t>Excavations</a:t>
            </a:r>
            <a:br>
              <a:rPr lang="nl-NL" sz="2800" dirty="0"/>
            </a:br>
            <a:r>
              <a:rPr lang="nl-NL" sz="2800" dirty="0"/>
              <a:t>Special </a:t>
            </a:r>
            <a:r>
              <a:rPr lang="nl-NL" sz="2800" dirty="0" err="1"/>
              <a:t>projects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177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>
            <a:extLst>
              <a:ext uri="{FF2B5EF4-FFF2-40B4-BE49-F238E27FC236}">
                <a16:creationId xmlns:a16="http://schemas.microsoft.com/office/drawing/2014/main" id="{8FEAEC86-B6A6-041F-5FA4-AC89BBCF259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59426" y="729753"/>
            <a:ext cx="4401584" cy="2934390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CA4E936D-E542-9715-F2F6-ABE62828F91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7796" y="2978332"/>
            <a:ext cx="4401586" cy="2934390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C53A63E2-C434-73C4-A6E8-94AC08442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207" y="1133430"/>
            <a:ext cx="3898204" cy="725487"/>
          </a:xfrm>
        </p:spPr>
        <p:txBody>
          <a:bodyPr anchor="b">
            <a:normAutofit fontScale="90000"/>
          </a:bodyPr>
          <a:lstStyle/>
          <a:p>
            <a:br>
              <a:rPr lang="nl-NL"/>
            </a:br>
            <a:r>
              <a:rPr lang="nl-NL" sz="3600" err="1"/>
              <a:t>Mayday’s</a:t>
            </a:r>
            <a:r>
              <a:rPr lang="nl-NL" sz="3600"/>
              <a:t> of 1940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8FF80379-D5D5-317D-4A11-D0931BC1B467}"/>
              </a:ext>
            </a:extLst>
          </p:cNvPr>
          <p:cNvSpPr txBox="1"/>
          <p:nvPr/>
        </p:nvSpPr>
        <p:spPr>
          <a:xfrm>
            <a:off x="4981903" y="5891885"/>
            <a:ext cx="3393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1"/>
              <a:t>Militair Ereveld Grebbeberg</a:t>
            </a:r>
          </a:p>
        </p:txBody>
      </p:sp>
    </p:spTree>
    <p:extLst>
      <p:ext uri="{BB962C8B-B14F-4D97-AF65-F5344CB8AC3E}">
        <p14:creationId xmlns:p14="http://schemas.microsoft.com/office/powerpoint/2010/main" val="934661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FDF424-4192-4E3B-24B1-F7985B72E0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86F42077-64A2-4D55-BE1D-2A36E388F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335" y="941116"/>
            <a:ext cx="1571996" cy="725487"/>
          </a:xfrm>
        </p:spPr>
        <p:txBody>
          <a:bodyPr anchor="b">
            <a:normAutofit fontScale="90000"/>
          </a:bodyPr>
          <a:lstStyle/>
          <a:p>
            <a:br>
              <a:rPr lang="nl-NL"/>
            </a:br>
            <a:r>
              <a:rPr lang="nl-NL" sz="3600"/>
              <a:t>VJ-Day</a:t>
            </a:r>
          </a:p>
        </p:txBody>
      </p:sp>
      <p:pic>
        <p:nvPicPr>
          <p:cNvPr id="3" name="Afbeelding 2" descr="Afbeelding met buitenshuis, begraafplaats, hemel, graf&#10;&#10;Door AI gegenereerde inhoud is mogelijk onjuist.">
            <a:extLst>
              <a:ext uri="{FF2B5EF4-FFF2-40B4-BE49-F238E27FC236}">
                <a16:creationId xmlns:a16="http://schemas.microsoft.com/office/drawing/2014/main" id="{2A5584C8-F808-B373-8A55-5CA9911FC0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9" y="2516778"/>
            <a:ext cx="4846320" cy="3230880"/>
          </a:xfrm>
          <a:prstGeom prst="rect">
            <a:avLst/>
          </a:prstGeom>
        </p:spPr>
      </p:pic>
      <p:pic>
        <p:nvPicPr>
          <p:cNvPr id="10" name="Afbeelding 9" descr="Afbeelding met buitenshuis, hemel, persoon, person&#10;&#10;Door AI gegenereerde inhoud is mogelijk onjuist.">
            <a:extLst>
              <a:ext uri="{FF2B5EF4-FFF2-40B4-BE49-F238E27FC236}">
                <a16:creationId xmlns:a16="http://schemas.microsoft.com/office/drawing/2014/main" id="{2CBC169B-37A3-723B-14D5-F2E3A25E5C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084" y="259229"/>
            <a:ext cx="4754657" cy="3169771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927F6E5F-30CF-27F6-0E2B-EC873C415B8F}"/>
              </a:ext>
            </a:extLst>
          </p:cNvPr>
          <p:cNvSpPr txBox="1"/>
          <p:nvPr/>
        </p:nvSpPr>
        <p:spPr>
          <a:xfrm>
            <a:off x="3540034" y="5747658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i="1"/>
              <a:t>VJ-Day, 15th of Aug 2025, </a:t>
            </a:r>
            <a:r>
              <a:rPr lang="nl-NL" i="1" err="1"/>
              <a:t>Menteng</a:t>
            </a:r>
            <a:r>
              <a:rPr lang="nl-NL" i="1"/>
              <a:t> </a:t>
            </a:r>
            <a:r>
              <a:rPr lang="nl-NL" i="1" err="1"/>
              <a:t>Pulo</a:t>
            </a:r>
            <a:r>
              <a:rPr lang="nl-NL" i="1"/>
              <a:t> Jakarta</a:t>
            </a:r>
          </a:p>
        </p:txBody>
      </p:sp>
    </p:spTree>
    <p:extLst>
      <p:ext uri="{BB962C8B-B14F-4D97-AF65-F5344CB8AC3E}">
        <p14:creationId xmlns:p14="http://schemas.microsoft.com/office/powerpoint/2010/main" val="2146277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222F73-9832-C776-110E-33ED118A69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5B99EB25-65CF-3E65-C01C-CB4853768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335" y="1550206"/>
            <a:ext cx="3244042" cy="725487"/>
          </a:xfrm>
        </p:spPr>
        <p:txBody>
          <a:bodyPr anchor="b">
            <a:normAutofit fontScale="90000"/>
          </a:bodyPr>
          <a:lstStyle/>
          <a:p>
            <a:pPr algn="ctr"/>
            <a:br>
              <a:rPr lang="nl-NL"/>
            </a:br>
            <a:r>
              <a:rPr lang="nl-NL" sz="3600"/>
              <a:t>Walk of Light</a:t>
            </a:r>
            <a:br>
              <a:rPr lang="nl-NL" sz="3600"/>
            </a:br>
            <a:br>
              <a:rPr lang="nl-NL" sz="3600"/>
            </a:br>
            <a:r>
              <a:rPr lang="nl-NL" sz="2000"/>
              <a:t>75 </a:t>
            </a:r>
            <a:r>
              <a:rPr lang="nl-NL" sz="2000" err="1"/>
              <a:t>years</a:t>
            </a:r>
            <a:r>
              <a:rPr lang="nl-NL" sz="2000"/>
              <a:t> ereveld Loenen</a:t>
            </a:r>
            <a:endParaRPr lang="en-US" sz="2000"/>
          </a:p>
        </p:txBody>
      </p:sp>
      <p:pic>
        <p:nvPicPr>
          <p:cNvPr id="3" name="Afbeelding 2" descr="Afbeelding met boom, buitenshuis, duisternis, graf&#10;&#10;Door AI gegenereerde inhoud is mogelijk onjuist.">
            <a:extLst>
              <a:ext uri="{FF2B5EF4-FFF2-40B4-BE49-F238E27FC236}">
                <a16:creationId xmlns:a16="http://schemas.microsoft.com/office/drawing/2014/main" id="{2EF7BA84-25B3-E1D0-5266-EE96E75F0C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811" y="316408"/>
            <a:ext cx="4572000" cy="300609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38C98954-D688-A084-BC8E-05644A4F1B9C}"/>
              </a:ext>
            </a:extLst>
          </p:cNvPr>
          <p:cNvSpPr txBox="1"/>
          <p:nvPr/>
        </p:nvSpPr>
        <p:spPr>
          <a:xfrm>
            <a:off x="5142413" y="5942152"/>
            <a:ext cx="3666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1"/>
              <a:t>National Ereveld Loenen, 2024</a:t>
            </a:r>
          </a:p>
        </p:txBody>
      </p:sp>
      <p:pic>
        <p:nvPicPr>
          <p:cNvPr id="9" name="Afbeelding 8" descr="Afbeelding met boom, buitenshuis, licht, Magenta&#10;&#10;Door AI gegenereerde inhoud is mogelijk onjuist.">
            <a:extLst>
              <a:ext uri="{FF2B5EF4-FFF2-40B4-BE49-F238E27FC236}">
                <a16:creationId xmlns:a16="http://schemas.microsoft.com/office/drawing/2014/main" id="{7A432B44-C429-7C9F-D2E2-42D8720F76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00" y="2557804"/>
            <a:ext cx="4439834" cy="3403133"/>
          </a:xfrm>
          <a:prstGeom prst="rect">
            <a:avLst/>
          </a:prstGeom>
        </p:spPr>
      </p:pic>
      <p:pic>
        <p:nvPicPr>
          <p:cNvPr id="4" name="Afbeelding 3" descr="Afbeelding met kleding, persoon, duisternis, kaars&#10;&#10;Door AI gegenereerde inhoud is mogelijk onjuist.">
            <a:extLst>
              <a:ext uri="{FF2B5EF4-FFF2-40B4-BE49-F238E27FC236}">
                <a16:creationId xmlns:a16="http://schemas.microsoft.com/office/drawing/2014/main" id="{1B18EF9B-A204-BD60-9221-0799293D9F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88" t="17455" r="27246"/>
          <a:stretch>
            <a:fillRect/>
          </a:stretch>
        </p:blipFill>
        <p:spPr>
          <a:xfrm>
            <a:off x="4162342" y="3322498"/>
            <a:ext cx="4916469" cy="261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212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6CD8D0-2174-7569-2EF3-5CA41E4DB5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1DA52870-4C5B-9E50-FE6C-A5AA79B55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425" y="1341948"/>
            <a:ext cx="3413859" cy="725487"/>
          </a:xfrm>
        </p:spPr>
        <p:txBody>
          <a:bodyPr anchor="b">
            <a:normAutofit fontScale="90000"/>
          </a:bodyPr>
          <a:lstStyle/>
          <a:p>
            <a:br>
              <a:rPr lang="nl-NL"/>
            </a:br>
            <a:r>
              <a:rPr lang="nl-NL" sz="3600"/>
              <a:t>160 </a:t>
            </a:r>
            <a:r>
              <a:rPr lang="nl-NL" sz="3600" err="1"/>
              <a:t>unknown</a:t>
            </a:r>
            <a:r>
              <a:rPr lang="nl-NL" sz="3600"/>
              <a:t> </a:t>
            </a:r>
            <a:r>
              <a:rPr lang="nl-NL" sz="3600" err="1"/>
              <a:t>victims</a:t>
            </a:r>
            <a:r>
              <a:rPr lang="nl-NL" sz="3600"/>
              <a:t> of Loenen</a:t>
            </a:r>
          </a:p>
        </p:txBody>
      </p:sp>
      <p:pic>
        <p:nvPicPr>
          <p:cNvPr id="3076" name="Picture 4" descr="De 103 van Loenen - Andere Tijden">
            <a:extLst>
              <a:ext uri="{FF2B5EF4-FFF2-40B4-BE49-F238E27FC236}">
                <a16:creationId xmlns:a16="http://schemas.microsoft.com/office/drawing/2014/main" id="{0FCFABB6-F0DD-7DF0-1907-7602B1A00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15" y="3265715"/>
            <a:ext cx="4862731" cy="272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e onbekenden van Loenen | Berging en identificatie oorlogsslachtoffers |  Defensie.nl">
            <a:extLst>
              <a:ext uri="{FF2B5EF4-FFF2-40B4-BE49-F238E27FC236}">
                <a16:creationId xmlns:a16="http://schemas.microsoft.com/office/drawing/2014/main" id="{4D439C3F-C8B4-5061-CDD0-6437DC4C7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491" y="869157"/>
            <a:ext cx="4667894" cy="310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817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62CE6A-1A15-38CA-51B3-FEE50F67E2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10C36807-3A6C-3657-F0AF-F900079AA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318" y="506413"/>
            <a:ext cx="7736032" cy="725487"/>
          </a:xfrm>
        </p:spPr>
        <p:txBody>
          <a:bodyPr anchor="b">
            <a:normAutofit fontScale="90000"/>
          </a:bodyPr>
          <a:lstStyle/>
          <a:p>
            <a:br>
              <a:rPr lang="nl-NL"/>
            </a:br>
            <a:r>
              <a:rPr lang="nl-NL" sz="3600"/>
              <a:t>160 of Loenen</a:t>
            </a:r>
          </a:p>
        </p:txBody>
      </p:sp>
      <p:pic>
        <p:nvPicPr>
          <p:cNvPr id="2050" name="Picture 2" descr="Bernard Luza | Oorlogsgravenstichting">
            <a:extLst>
              <a:ext uri="{FF2B5EF4-FFF2-40B4-BE49-F238E27FC236}">
                <a16:creationId xmlns:a16="http://schemas.microsoft.com/office/drawing/2014/main" id="{4EBF0DF7-6911-5FD4-1056-1F3D14841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515" y="1632976"/>
            <a:ext cx="28575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0" descr="Kan een afbeelding zijn van 1 persoon">
            <a:extLst>
              <a:ext uri="{FF2B5EF4-FFF2-40B4-BE49-F238E27FC236}">
                <a16:creationId xmlns:a16="http://schemas.microsoft.com/office/drawing/2014/main" id="{7568B486-A14D-59C4-CD0E-948B9CF69B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6" t="1962" r="28413" b="3636"/>
          <a:stretch>
            <a:fillRect/>
          </a:stretch>
        </p:blipFill>
        <p:spPr bwMode="auto">
          <a:xfrm>
            <a:off x="1179315" y="1632976"/>
            <a:ext cx="3031844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605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5A8B4B-84A4-7742-BFF4-8686B6C70D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1C9E91CD-35BA-991D-876F-ADBAB5756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318" y="506413"/>
            <a:ext cx="7736032" cy="725487"/>
          </a:xfrm>
        </p:spPr>
        <p:txBody>
          <a:bodyPr anchor="b">
            <a:normAutofit fontScale="90000"/>
          </a:bodyPr>
          <a:lstStyle/>
          <a:p>
            <a:br>
              <a:rPr lang="nl-NL"/>
            </a:br>
            <a:r>
              <a:rPr lang="nl-NL" sz="3600" err="1"/>
              <a:t>Kalimantan</a:t>
            </a:r>
            <a:r>
              <a:rPr lang="nl-NL" sz="3600"/>
              <a:t> Project</a:t>
            </a:r>
          </a:p>
        </p:txBody>
      </p:sp>
      <p:pic>
        <p:nvPicPr>
          <p:cNvPr id="2052" name="Picture 4" descr="Staart wrak kalimantan">
            <a:extLst>
              <a:ext uri="{FF2B5EF4-FFF2-40B4-BE49-F238E27FC236}">
                <a16:creationId xmlns:a16="http://schemas.microsoft.com/office/drawing/2014/main" id="{67F36C3A-4EDC-ED81-C808-4BCBA7B0D6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18" y="1566042"/>
            <a:ext cx="3073327" cy="4099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kalimantan knil vliegtuig">
            <a:extLst>
              <a:ext uri="{FF2B5EF4-FFF2-40B4-BE49-F238E27FC236}">
                <a16:creationId xmlns:a16="http://schemas.microsoft.com/office/drawing/2014/main" id="{AD9D957C-4B10-D608-8BBE-52203801B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668" y="1231900"/>
            <a:ext cx="4656083" cy="31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443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59C6AD-A5D5-750A-E21E-7AB37C219B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A774AA40-2787-639A-C79F-24AC7431A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06131"/>
            <a:ext cx="7886700" cy="726143"/>
          </a:xfrm>
        </p:spPr>
        <p:txBody>
          <a:bodyPr anchor="b">
            <a:normAutofit/>
          </a:bodyPr>
          <a:lstStyle/>
          <a:p>
            <a:br>
              <a:rPr lang="nl-NL" sz="2200"/>
            </a:br>
            <a:r>
              <a:rPr lang="nl-NL" sz="2200" err="1"/>
              <a:t>Sebuku</a:t>
            </a:r>
            <a:r>
              <a:rPr lang="nl-NL" sz="2200"/>
              <a:t> Project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7EB95EF-D200-6A93-377B-27A874C1C5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0127" y="1473199"/>
            <a:ext cx="5983746" cy="39941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987943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Stichting Oorlogsgraven">
      <a:dk1>
        <a:srgbClr val="711C5A"/>
      </a:dk1>
      <a:lt1>
        <a:sysClr val="window" lastClr="FFFFFF"/>
      </a:lt1>
      <a:dk2>
        <a:srgbClr val="312978"/>
      </a:dk2>
      <a:lt2>
        <a:srgbClr val="FFFFFF"/>
      </a:lt2>
      <a:accent1>
        <a:srgbClr val="A61D1E"/>
      </a:accent1>
      <a:accent2>
        <a:srgbClr val="702141"/>
      </a:accent2>
      <a:accent3>
        <a:srgbClr val="A61D1E"/>
      </a:accent3>
      <a:accent4>
        <a:srgbClr val="702141"/>
      </a:accent4>
      <a:accent5>
        <a:srgbClr val="A61D1E"/>
      </a:accent5>
      <a:accent6>
        <a:srgbClr val="312978"/>
      </a:accent6>
      <a:hlink>
        <a:srgbClr val="0563C1"/>
      </a:hlink>
      <a:folHlink>
        <a:srgbClr val="954F72"/>
      </a:folHlink>
    </a:clrScheme>
    <a:fontScheme name="OGS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orlogsgraven Stichting Presentatie.potx" id="{5B14C004-99AB-4724-8E6A-93DB95B73112}" vid="{A196A76B-C567-4502-A819-1A045F6B9113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a17be81b-d9cf-4ab1-9759-8a7cb12237d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6E956CE579524395E39A055CC64F79" ma:contentTypeVersion="10" ma:contentTypeDescription="Een nieuw document maken." ma:contentTypeScope="" ma:versionID="e2f9e6b24d0e8ec3a4b0cbc6677a380c">
  <xsd:schema xmlns:xsd="http://www.w3.org/2001/XMLSchema" xmlns:xs="http://www.w3.org/2001/XMLSchema" xmlns:p="http://schemas.microsoft.com/office/2006/metadata/properties" xmlns:ns3="a17be81b-d9cf-4ab1-9759-8a7cb12237d3" targetNamespace="http://schemas.microsoft.com/office/2006/metadata/properties" ma:root="true" ma:fieldsID="5eb6baee318f0ed03e960bc2274fe954" ns3:_="">
    <xsd:import namespace="a17be81b-d9cf-4ab1-9759-8a7cb12237d3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_activity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7be81b-d9cf-4ab1-9759-8a7cb12237d3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  <xsd:element name="MediaServiceSystemTags" ma:index="1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EE4296-6019-4CFA-8732-5EA1E4C3FDB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CEAAB72-40F9-4D2E-9211-E184AC6ACFC7}">
  <ds:schemaRefs>
    <ds:schemaRef ds:uri="a17be81b-d9cf-4ab1-9759-8a7cb12237d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7E4DB0C-578B-4979-ACC2-4C9D7BDEC409}">
  <ds:schemaRefs>
    <ds:schemaRef ds:uri="a17be81b-d9cf-4ab1-9759-8a7cb12237d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Oorlogsgraven Stichting Presentatie</Template>
  <TotalTime>795</TotalTime>
  <Words>381</Words>
  <Application>Microsoft Office PowerPoint</Application>
  <PresentationFormat>Diavoorstelling (4:3)</PresentationFormat>
  <Paragraphs>53</Paragraphs>
  <Slides>11</Slides>
  <Notes>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Arial</vt:lpstr>
      <vt:lpstr>Calibri</vt:lpstr>
      <vt:lpstr>Lucida Sans</vt:lpstr>
      <vt:lpstr>Kantoorthema</vt:lpstr>
      <vt:lpstr>What has been done in the past period and what is planned in the future?  </vt:lpstr>
      <vt:lpstr>New exhibition Remembrance developments Identifications Excavations Special projects</vt:lpstr>
      <vt:lpstr> Mayday’s of 1940</vt:lpstr>
      <vt:lpstr> VJ-Day</vt:lpstr>
      <vt:lpstr> Walk of Light  75 years ereveld Loenen</vt:lpstr>
      <vt:lpstr> 160 unknown victims of Loenen</vt:lpstr>
      <vt:lpstr> 160 of Loenen</vt:lpstr>
      <vt:lpstr> Kalimantan Project</vt:lpstr>
      <vt:lpstr> Sebuku Project</vt:lpstr>
      <vt:lpstr> Semarang Project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subject>ogs</dc:subject>
  <dc:creator>Helene Briaire</dc:creator>
  <cp:keywords>ogs</cp:keywords>
  <cp:lastModifiedBy>Lisette Mattaar</cp:lastModifiedBy>
  <cp:revision>4</cp:revision>
  <dcterms:created xsi:type="dcterms:W3CDTF">2023-08-22T14:09:30Z</dcterms:created>
  <dcterms:modified xsi:type="dcterms:W3CDTF">2025-09-17T07:36:13Z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0x0101007D6E956CE579524395E39A055CC64F79</vt:lpwstr>
  </property>
</Properties>
</file>