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97" r:id="rId5"/>
    <p:sldId id="408" r:id="rId6"/>
    <p:sldId id="256" r:id="rId7"/>
    <p:sldId id="257" r:id="rId8"/>
    <p:sldId id="258" r:id="rId9"/>
    <p:sldId id="409" r:id="rId10"/>
    <p:sldId id="410" r:id="rId11"/>
    <p:sldId id="411" r:id="rId12"/>
    <p:sldId id="399" r:id="rId13"/>
    <p:sldId id="402" r:id="rId14"/>
    <p:sldId id="400" r:id="rId15"/>
    <p:sldId id="401" r:id="rId16"/>
    <p:sldId id="412" r:id="rId17"/>
    <p:sldId id="376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29" autoAdjust="0"/>
  </p:normalViewPr>
  <p:slideViewPr>
    <p:cSldViewPr snapToGrid="0" showGuides="1">
      <p:cViewPr varScale="1">
        <p:scale>
          <a:sx n="73" d="100"/>
          <a:sy n="73" d="100"/>
        </p:scale>
        <p:origin x="17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8784-6742-4D31-9B38-2D0F05B4526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443C-FDEB-412E-8D16-76533695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9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04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Evt</a:t>
            </a:r>
            <a:r>
              <a:rPr lang="nl-NL" dirty="0"/>
              <a:t> weghalen is dit relevant voor verhaal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89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72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2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Lucida Sans" panose="020B0602030504020204" pitchFamily="34" charset="0"/>
              <a:buChar char="&gt;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6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79551"/>
            <a:ext cx="7886700" cy="28638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76750"/>
            <a:ext cx="7886700" cy="996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0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6851"/>
            <a:ext cx="3886200" cy="40068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6851"/>
            <a:ext cx="3886200" cy="40068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70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1649"/>
            <a:ext cx="7886700" cy="74295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4668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25701"/>
            <a:ext cx="3868340" cy="3048000"/>
          </a:xfrm>
        </p:spPr>
        <p:txBody>
          <a:bodyPr/>
          <a:lstStyle>
            <a:lvl2pPr marL="685800" indent="-228600">
              <a:buFont typeface="Lucida Sans" panose="020B0602030504020204" pitchFamily="34" charset="0"/>
              <a:buChar char="&gt;"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668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32051"/>
            <a:ext cx="3887391" cy="3041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7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9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0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501650"/>
            <a:ext cx="7891859" cy="7429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66851"/>
            <a:ext cx="4629150" cy="40068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66850"/>
            <a:ext cx="2949178" cy="4006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45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895351"/>
            <a:ext cx="7893050" cy="457834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2450" y="5511800"/>
            <a:ext cx="6699250" cy="431800"/>
          </a:xfrm>
        </p:spPr>
        <p:txBody>
          <a:bodyPr anchor="ctr"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err="1"/>
              <a:t>Tekstbijschift</a:t>
            </a:r>
            <a:r>
              <a:rPr lang="nl-NL" dirty="0"/>
              <a:t> foto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58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9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1650"/>
            <a:ext cx="1971675" cy="497205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01650"/>
            <a:ext cx="5800725" cy="49720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8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5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e-slide (niet gebru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0" y="1923691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/>
              <a:t>Template v1.2.3</a:t>
            </a:r>
          </a:p>
          <a:p>
            <a:pPr algn="ctr"/>
            <a:r>
              <a:rPr lang="en-US" sz="7500" dirty="0"/>
              <a:t>22-08-2023</a:t>
            </a:r>
            <a:endParaRPr lang="nl-NL" sz="7500" dirty="0"/>
          </a:p>
        </p:txBody>
      </p:sp>
    </p:spTree>
    <p:extLst>
      <p:ext uri="{BB962C8B-B14F-4D97-AF65-F5344CB8AC3E}">
        <p14:creationId xmlns:p14="http://schemas.microsoft.com/office/powerpoint/2010/main" val="9752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70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36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- Alternatief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56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8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8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- Alternatief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bewerken. Dit is een koptekst van 4 regels onder elkaar.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ondertitel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3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06131"/>
            <a:ext cx="7886700" cy="726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3199"/>
            <a:ext cx="7886700" cy="3994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1150" y="6480897"/>
            <a:ext cx="20574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0950" y="6481618"/>
            <a:ext cx="30861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9450" y="6480897"/>
            <a:ext cx="20574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07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4" r:id="rId3"/>
    <p:sldLayoutId id="2147483675" r:id="rId4"/>
    <p:sldLayoutId id="2147483678" r:id="rId5"/>
    <p:sldLayoutId id="2147483680" r:id="rId6"/>
    <p:sldLayoutId id="2147483673" r:id="rId7"/>
    <p:sldLayoutId id="2147483672" r:id="rId8"/>
    <p:sldLayoutId id="2147483679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6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Lucida Sans" panose="020B0602030504020204" pitchFamily="34" charset="0"/>
        <a:buChar char="&gt;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6" userDrawn="1">
          <p15:clr>
            <a:srgbClr val="F26B43"/>
          </p15:clr>
        </p15:guide>
        <p15:guide id="2" pos="5368" userDrawn="1">
          <p15:clr>
            <a:srgbClr val="F26B43"/>
          </p15:clr>
        </p15:guide>
        <p15:guide id="3" orient="horz" pos="316" userDrawn="1">
          <p15:clr>
            <a:srgbClr val="F26B43"/>
          </p15:clr>
        </p15:guide>
        <p15:guide id="4" orient="horz" pos="3448" userDrawn="1">
          <p15:clr>
            <a:srgbClr val="F26B43"/>
          </p15:clr>
        </p15:guide>
        <p15:guide id="5" orient="horz" pos="924" userDrawn="1">
          <p15:clr>
            <a:srgbClr val="F26B43"/>
          </p15:clr>
        </p15:guide>
        <p15:guide id="6" orient="horz" pos="7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AE9B-9A7B-2D0F-1DBE-2F137249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BC763C-EF77-9C16-BCDC-BBF244AE8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Legislation and financing of war grave care</a:t>
            </a:r>
            <a:br>
              <a:rPr lang="nl-NL" sz="2800" b="1" dirty="0"/>
            </a:br>
            <a:br>
              <a:rPr lang="nl-NL" sz="2800" b="1" dirty="0"/>
            </a:br>
            <a:br>
              <a:rPr lang="nl-NL" sz="2800" b="1" dirty="0"/>
            </a:br>
            <a:br>
              <a:rPr lang="nl-NL" sz="2800" dirty="0"/>
            </a:br>
            <a:r>
              <a:rPr lang="nl-NL" sz="2200" dirty="0"/>
              <a:t>Oorlogsgravenstichting</a:t>
            </a:r>
            <a:br>
              <a:rPr lang="nl-NL" sz="2200" dirty="0"/>
            </a:br>
            <a:r>
              <a:rPr lang="nl-NL" sz="2400" dirty="0"/>
              <a:t>Prague, September 2025</a:t>
            </a:r>
            <a:br>
              <a:rPr lang="nl-NL" sz="2400" dirty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11792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603B-F35C-7711-6621-461544C8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financing</a:t>
            </a:r>
            <a:r>
              <a:rPr lang="nl-NL" dirty="0"/>
              <a:t> of </a:t>
            </a:r>
            <a:r>
              <a:rPr lang="nl-NL" dirty="0" err="1"/>
              <a:t>municipalities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wargrave care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3724B-6ED1-9362-3361-9C29F954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Netherlands </a:t>
            </a:r>
            <a:r>
              <a:rPr lang="nl-NL" dirty="0" err="1"/>
              <a:t>there</a:t>
            </a:r>
            <a:r>
              <a:rPr lang="nl-NL" dirty="0"/>
              <a:t> are war graves in 332 </a:t>
            </a:r>
            <a:r>
              <a:rPr lang="nl-NL" dirty="0" err="1"/>
              <a:t>municipalities</a:t>
            </a:r>
            <a:r>
              <a:rPr lang="nl-NL" dirty="0"/>
              <a:t> (of a </a:t>
            </a:r>
            <a:r>
              <a:rPr lang="nl-NL" dirty="0" err="1"/>
              <a:t>total</a:t>
            </a:r>
            <a:r>
              <a:rPr lang="nl-NL" dirty="0"/>
              <a:t> of 340)</a:t>
            </a:r>
          </a:p>
          <a:p>
            <a:r>
              <a:rPr lang="nl-NL" dirty="0" err="1"/>
              <a:t>Municipalities</a:t>
            </a:r>
            <a:r>
              <a:rPr lang="nl-NL" dirty="0"/>
              <a:t> take care of </a:t>
            </a:r>
            <a:r>
              <a:rPr lang="nl-NL" dirty="0" err="1"/>
              <a:t>daily</a:t>
            </a:r>
            <a:r>
              <a:rPr lang="nl-NL" dirty="0"/>
              <a:t> grave maintenance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OGS</a:t>
            </a:r>
          </a:p>
          <a:p>
            <a:r>
              <a:rPr lang="nl-NL" dirty="0"/>
              <a:t>In return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receive</a:t>
            </a:r>
            <a:r>
              <a:rPr lang="nl-NL" dirty="0"/>
              <a:t> a budget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OGS of 2,27 euro per grave (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equivalent of 5 gulden)</a:t>
            </a:r>
          </a:p>
        </p:txBody>
      </p:sp>
    </p:spTree>
    <p:extLst>
      <p:ext uri="{BB962C8B-B14F-4D97-AF65-F5344CB8AC3E}">
        <p14:creationId xmlns:p14="http://schemas.microsoft.com/office/powerpoint/2010/main" val="419264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802F9-9FC3-1BAD-6F95-6006426D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Financing</a:t>
            </a:r>
            <a:r>
              <a:rPr lang="nl-NL" dirty="0"/>
              <a:t> of war grave care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032ADA-B8AA-B6C7-0E81-B426E35A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500" b="1" dirty="0" err="1"/>
              <a:t>Other</a:t>
            </a:r>
            <a:r>
              <a:rPr lang="nl-NL" sz="2500" b="1" dirty="0"/>
              <a:t> </a:t>
            </a:r>
            <a:r>
              <a:rPr lang="nl-NL" sz="2500" b="1" dirty="0" err="1"/>
              <a:t>activities</a:t>
            </a:r>
            <a:r>
              <a:rPr lang="nl-NL" sz="2500" b="1" dirty="0"/>
              <a:t>: </a:t>
            </a:r>
          </a:p>
          <a:p>
            <a:pPr lvl="1"/>
            <a:r>
              <a:rPr lang="nl-NL" sz="2500" dirty="0" err="1"/>
              <a:t>Supporting</a:t>
            </a:r>
            <a:r>
              <a:rPr lang="nl-NL" sz="2500" dirty="0"/>
              <a:t>, </a:t>
            </a:r>
            <a:r>
              <a:rPr lang="nl-NL" sz="2500" dirty="0" err="1"/>
              <a:t>facilitating</a:t>
            </a:r>
            <a:r>
              <a:rPr lang="nl-NL" sz="2500" dirty="0"/>
              <a:t>, </a:t>
            </a:r>
            <a:r>
              <a:rPr lang="nl-NL" sz="2500" dirty="0" err="1"/>
              <a:t>and</a:t>
            </a:r>
            <a:r>
              <a:rPr lang="nl-NL" sz="2500" dirty="0"/>
              <a:t> </a:t>
            </a:r>
            <a:r>
              <a:rPr lang="nl-NL" sz="2500" dirty="0" err="1"/>
              <a:t>inspiring</a:t>
            </a:r>
            <a:r>
              <a:rPr lang="nl-NL" sz="2500" dirty="0"/>
              <a:t> partner </a:t>
            </a:r>
            <a:r>
              <a:rPr lang="nl-NL" sz="2500" dirty="0" err="1"/>
              <a:t>organizations</a:t>
            </a:r>
            <a:r>
              <a:rPr lang="nl-NL" sz="2500" dirty="0"/>
              <a:t> in </a:t>
            </a:r>
            <a:r>
              <a:rPr lang="nl-NL" sz="2500" dirty="0" err="1"/>
              <a:t>organizing</a:t>
            </a:r>
            <a:r>
              <a:rPr lang="nl-NL" sz="2500" dirty="0"/>
              <a:t> </a:t>
            </a:r>
            <a:r>
              <a:rPr lang="nl-NL" sz="2500" dirty="0" err="1"/>
              <a:t>commemorations</a:t>
            </a:r>
            <a:r>
              <a:rPr lang="nl-NL" sz="2500" dirty="0"/>
              <a:t>;</a:t>
            </a:r>
          </a:p>
          <a:p>
            <a:pPr lvl="1"/>
            <a:r>
              <a:rPr lang="nl-NL" sz="2500" dirty="0" err="1"/>
              <a:t>Encouraging</a:t>
            </a:r>
            <a:r>
              <a:rPr lang="nl-NL" sz="2500" dirty="0"/>
              <a:t> </a:t>
            </a:r>
            <a:r>
              <a:rPr lang="nl-NL" sz="2500" dirty="0" err="1"/>
              <a:t>and</a:t>
            </a:r>
            <a:r>
              <a:rPr lang="nl-NL" sz="2500" dirty="0"/>
              <a:t> </a:t>
            </a:r>
            <a:r>
              <a:rPr lang="nl-NL" sz="2500" dirty="0" err="1"/>
              <a:t>facilitating</a:t>
            </a:r>
            <a:r>
              <a:rPr lang="nl-NL" sz="2500" dirty="0"/>
              <a:t> public </a:t>
            </a:r>
            <a:r>
              <a:rPr lang="nl-NL" sz="2500" dirty="0" err="1"/>
              <a:t>and</a:t>
            </a:r>
            <a:r>
              <a:rPr lang="nl-NL" sz="2500" dirty="0"/>
              <a:t> </a:t>
            </a:r>
            <a:r>
              <a:rPr lang="nl-NL" sz="2500" dirty="0" err="1"/>
              <a:t>individual</a:t>
            </a:r>
            <a:r>
              <a:rPr lang="nl-NL" sz="2500" dirty="0"/>
              <a:t> </a:t>
            </a:r>
            <a:r>
              <a:rPr lang="nl-NL" sz="2500" dirty="0" err="1"/>
              <a:t>involvement</a:t>
            </a:r>
            <a:r>
              <a:rPr lang="nl-NL" sz="2500" dirty="0"/>
              <a:t> in war </a:t>
            </a:r>
            <a:r>
              <a:rPr lang="nl-NL" sz="2500" dirty="0" err="1"/>
              <a:t>cemeteries</a:t>
            </a:r>
            <a:r>
              <a:rPr lang="nl-NL" sz="2500" dirty="0"/>
              <a:t>;</a:t>
            </a:r>
          </a:p>
          <a:p>
            <a:pPr lvl="1"/>
            <a:r>
              <a:rPr lang="nl-NL" sz="2500" dirty="0" err="1"/>
              <a:t>Sharing</a:t>
            </a:r>
            <a:r>
              <a:rPr lang="nl-NL" sz="2500" dirty="0"/>
              <a:t> </a:t>
            </a:r>
            <a:r>
              <a:rPr lang="nl-NL" sz="2500" dirty="0" err="1"/>
              <a:t>the</a:t>
            </a:r>
            <a:r>
              <a:rPr lang="nl-NL" sz="2500" dirty="0"/>
              <a:t> personal </a:t>
            </a:r>
            <a:r>
              <a:rPr lang="nl-NL" sz="2500" dirty="0" err="1"/>
              <a:t>stories</a:t>
            </a:r>
            <a:r>
              <a:rPr lang="nl-NL" sz="2500" dirty="0"/>
              <a:t> of war </a:t>
            </a:r>
            <a:r>
              <a:rPr lang="nl-NL" sz="2500" dirty="0" err="1"/>
              <a:t>victims</a:t>
            </a:r>
            <a:r>
              <a:rPr lang="nl-NL" sz="2500" dirty="0"/>
              <a:t>;</a:t>
            </a:r>
          </a:p>
          <a:p>
            <a:pPr lvl="1"/>
            <a:r>
              <a:rPr lang="nl-NL" sz="2500" dirty="0" err="1"/>
              <a:t>Providing</a:t>
            </a:r>
            <a:r>
              <a:rPr lang="nl-NL" sz="2500" dirty="0"/>
              <a:t> </a:t>
            </a:r>
            <a:r>
              <a:rPr lang="nl-NL" sz="2500" dirty="0" err="1"/>
              <a:t>educational</a:t>
            </a:r>
            <a:r>
              <a:rPr lang="nl-NL" sz="2500" dirty="0"/>
              <a:t> support</a:t>
            </a:r>
          </a:p>
          <a:p>
            <a:endParaRPr lang="nl-NL" sz="2500" dirty="0"/>
          </a:p>
          <a:p>
            <a:r>
              <a:rPr lang="nl-NL" sz="2900" dirty="0"/>
              <a:t>Budget </a:t>
            </a:r>
            <a:r>
              <a:rPr lang="nl-NL" sz="2900" dirty="0" err="1"/>
              <a:t>from</a:t>
            </a:r>
            <a:r>
              <a:rPr lang="nl-NL" sz="2900" dirty="0"/>
              <a:t>:</a:t>
            </a:r>
          </a:p>
          <a:p>
            <a:pPr lvl="1"/>
            <a:r>
              <a:rPr lang="nl-NL" sz="2500" dirty="0"/>
              <a:t>OGS </a:t>
            </a:r>
            <a:r>
              <a:rPr lang="nl-NL" sz="2500" dirty="0" err="1"/>
              <a:t>friends</a:t>
            </a:r>
            <a:r>
              <a:rPr lang="nl-NL" sz="2500" dirty="0"/>
              <a:t> foundation</a:t>
            </a:r>
          </a:p>
          <a:p>
            <a:pPr lvl="2"/>
            <a:r>
              <a:rPr lang="nl-NL" sz="2300" dirty="0" err="1"/>
              <a:t>Donations</a:t>
            </a:r>
            <a:r>
              <a:rPr lang="nl-NL" sz="2300" dirty="0"/>
              <a:t> </a:t>
            </a:r>
            <a:r>
              <a:rPr lang="nl-NL" sz="2300" dirty="0" err="1"/>
              <a:t>and</a:t>
            </a:r>
            <a:r>
              <a:rPr lang="nl-NL" sz="2300" dirty="0"/>
              <a:t> </a:t>
            </a:r>
            <a:r>
              <a:rPr lang="nl-NL" sz="2300" dirty="0" err="1"/>
              <a:t>legacies</a:t>
            </a:r>
            <a:endParaRPr lang="nl-NL" sz="2300" dirty="0"/>
          </a:p>
          <a:p>
            <a:pPr lvl="1"/>
            <a:r>
              <a:rPr lang="nl-NL" sz="2500" dirty="0"/>
              <a:t>Private foundations</a:t>
            </a:r>
          </a:p>
          <a:p>
            <a:pPr lvl="1"/>
            <a:r>
              <a:rPr lang="nl-NL" sz="2500" dirty="0"/>
              <a:t>Public </a:t>
            </a:r>
            <a:r>
              <a:rPr lang="nl-NL" sz="2500" dirty="0" err="1"/>
              <a:t>programmes</a:t>
            </a: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15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3AC53-9502-BE64-08E6-1BB1F73B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financing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EC4C9-B7BE-9755-23CB-AA79FF4E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budget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tasks</a:t>
            </a:r>
            <a:r>
              <a:rPr lang="nl-NL" dirty="0"/>
              <a:t> was </a:t>
            </a:r>
            <a:r>
              <a:rPr lang="nl-NL" dirty="0" err="1"/>
              <a:t>too</a:t>
            </a:r>
            <a:r>
              <a:rPr lang="nl-NL" dirty="0"/>
              <a:t> low.</a:t>
            </a:r>
          </a:p>
          <a:p>
            <a:r>
              <a:rPr lang="nl-NL" dirty="0"/>
              <a:t>Most important </a:t>
            </a:r>
            <a:r>
              <a:rPr lang="nl-NL" dirty="0" err="1"/>
              <a:t>reasons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High </a:t>
            </a:r>
            <a:r>
              <a:rPr lang="nl-NL" dirty="0" err="1"/>
              <a:t>inflation</a:t>
            </a:r>
            <a:r>
              <a:rPr lang="nl-NL" dirty="0"/>
              <a:t> in Indonesia </a:t>
            </a:r>
          </a:p>
          <a:p>
            <a:pPr lvl="1"/>
            <a:r>
              <a:rPr lang="nl-NL" dirty="0" err="1"/>
              <a:t>Uncontrolled</a:t>
            </a:r>
            <a:r>
              <a:rPr lang="nl-NL" dirty="0"/>
              <a:t> pension </a:t>
            </a:r>
            <a:r>
              <a:rPr lang="nl-NL" dirty="0" err="1"/>
              <a:t>costs</a:t>
            </a:r>
            <a:r>
              <a:rPr lang="nl-NL" dirty="0"/>
              <a:t> in Indonesia</a:t>
            </a:r>
          </a:p>
          <a:p>
            <a:pPr lvl="1"/>
            <a:r>
              <a:rPr lang="nl-NL" dirty="0"/>
              <a:t>Inefficiënt financial planning system</a:t>
            </a:r>
          </a:p>
          <a:p>
            <a:pPr lvl="1"/>
            <a:endParaRPr lang="nl-NL" dirty="0"/>
          </a:p>
          <a:p>
            <a:r>
              <a:rPr lang="nl-NL" dirty="0"/>
              <a:t>Last </a:t>
            </a:r>
            <a:r>
              <a:rPr lang="nl-NL" dirty="0" err="1"/>
              <a:t>year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Ministry</a:t>
            </a:r>
            <a:r>
              <a:rPr lang="nl-NL" dirty="0"/>
              <a:t> has </a:t>
            </a:r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budget </a:t>
            </a:r>
            <a:r>
              <a:rPr lang="nl-NL" dirty="0" err="1"/>
              <a:t>with</a:t>
            </a:r>
            <a:r>
              <a:rPr lang="nl-NL" dirty="0"/>
              <a:t> 25% as of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, </a:t>
            </a:r>
            <a:r>
              <a:rPr lang="nl-NL" dirty="0" err="1"/>
              <a:t>growing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50% </a:t>
            </a:r>
            <a:r>
              <a:rPr lang="nl-NL" dirty="0" err="1"/>
              <a:t>increase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coming</a:t>
            </a:r>
            <a:r>
              <a:rPr lang="nl-NL" dirty="0"/>
              <a:t> 6 </a:t>
            </a:r>
            <a:r>
              <a:rPr lang="nl-NL" dirty="0" err="1"/>
              <a:t>years</a:t>
            </a:r>
            <a:r>
              <a:rPr lang="nl-NL" dirty="0"/>
              <a:t>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49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EC7B3-DEBF-BC94-67CE-EAC6A6A1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FDEF4-069C-2D13-FF9F-C6F9B603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financing</a:t>
            </a:r>
            <a:r>
              <a:rPr lang="nl-NL" dirty="0"/>
              <a:t>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93385-57A3-4CA3-18A3-386887AF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seen</a:t>
            </a:r>
            <a:r>
              <a:rPr lang="nl-NL" dirty="0"/>
              <a:t> as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task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paid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channels</a:t>
            </a:r>
            <a:r>
              <a:rPr lang="nl-NL" dirty="0"/>
              <a:t>?</a:t>
            </a:r>
          </a:p>
          <a:p>
            <a:r>
              <a:rPr lang="nl-NL" dirty="0"/>
              <a:t>We 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/>
              <a:t>organising</a:t>
            </a:r>
            <a:r>
              <a:rPr lang="nl-NL" dirty="0"/>
              <a:t> </a:t>
            </a:r>
            <a:r>
              <a:rPr lang="nl-NL" dirty="0" err="1"/>
              <a:t>remembrance</a:t>
            </a:r>
            <a:r>
              <a:rPr lang="nl-NL" dirty="0"/>
              <a:t>, information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is part of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task</a:t>
            </a:r>
            <a:r>
              <a:rPr lang="nl-NL" dirty="0"/>
              <a:t>, but </a:t>
            </a:r>
            <a:r>
              <a:rPr lang="nl-NL" dirty="0" err="1"/>
              <a:t>so</a:t>
            </a:r>
            <a:r>
              <a:rPr lang="nl-NL" dirty="0"/>
              <a:t> far </a:t>
            </a:r>
            <a:r>
              <a:rPr lang="nl-NL" dirty="0" err="1"/>
              <a:t>it</a:t>
            </a:r>
            <a:r>
              <a:rPr lang="nl-NL" dirty="0"/>
              <a:t> has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financed</a:t>
            </a:r>
            <a:r>
              <a:rPr lang="nl-NL" dirty="0"/>
              <a:t> </a:t>
            </a:r>
            <a:r>
              <a:rPr lang="nl-NL" dirty="0" err="1"/>
              <a:t>seperately</a:t>
            </a:r>
            <a:r>
              <a:rPr lang="nl-NL" dirty="0"/>
              <a:t>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50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196ECD-5FC7-C057-B4A0-92276E7C3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761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891EDF-9EB9-2C6D-A2EB-0EE643E9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106150"/>
            <a:ext cx="7886699" cy="4081521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US" b="1" dirty="0"/>
          </a:p>
          <a:p>
            <a:pPr marL="0" indent="0" fontAlgn="base">
              <a:buNone/>
            </a:pPr>
            <a:r>
              <a:rPr lang="en-US" sz="7200" b="1" dirty="0"/>
              <a:t>Post-WWII Necessity</a:t>
            </a:r>
            <a:r>
              <a:rPr lang="en-US" sz="7200" dirty="0"/>
              <a:t>​</a:t>
            </a:r>
          </a:p>
          <a:p>
            <a:pPr marL="0" indent="0" fontAlgn="base">
              <a:buNone/>
            </a:pPr>
            <a:r>
              <a:rPr lang="en-US" sz="7200" dirty="0"/>
              <a:t>After World War II, scattered Dutch war graves highlighted the urgent need for an organized foundation to manage them.​</a:t>
            </a:r>
          </a:p>
          <a:p>
            <a:pPr marL="0" indent="0" fontAlgn="base">
              <a:buNone/>
            </a:pPr>
            <a:endParaRPr lang="en-US" sz="7200" b="1" dirty="0"/>
          </a:p>
          <a:p>
            <a:pPr marL="0" indent="0" fontAlgn="base">
              <a:buNone/>
            </a:pPr>
            <a:r>
              <a:rPr lang="en-US" sz="7200" b="1" dirty="0"/>
              <a:t>Lack of Preexisting Organization</a:t>
            </a:r>
            <a:r>
              <a:rPr lang="en-US" sz="7200" dirty="0"/>
              <a:t>​</a:t>
            </a:r>
          </a:p>
          <a:p>
            <a:pPr marL="0" indent="0" fontAlgn="base">
              <a:buNone/>
            </a:pPr>
            <a:r>
              <a:rPr lang="en-US" sz="7200" dirty="0"/>
              <a:t>Unlike the UK and France, the Netherlands had no war grave management entity following World War I, creating a organizational gap.​</a:t>
            </a:r>
          </a:p>
          <a:p>
            <a:pPr marL="0" indent="0" fontAlgn="base">
              <a:buNone/>
            </a:pPr>
            <a:endParaRPr lang="en-US" sz="7200" b="1" dirty="0"/>
          </a:p>
          <a:p>
            <a:pPr marL="0" indent="0" fontAlgn="base">
              <a:buNone/>
            </a:pPr>
            <a:r>
              <a:rPr lang="en-US" sz="7200" b="1" dirty="0"/>
              <a:t>Founding Initiative</a:t>
            </a:r>
            <a:r>
              <a:rPr lang="en-US" sz="7200" dirty="0"/>
              <a:t>​</a:t>
            </a:r>
          </a:p>
          <a:p>
            <a:pPr marL="0" indent="0" fontAlgn="base">
              <a:buNone/>
            </a:pPr>
            <a:r>
              <a:rPr lang="en-US" sz="7200" dirty="0"/>
              <a:t>Reserve Lieutenant Colonel Dr. A. van </a:t>
            </a:r>
            <a:r>
              <a:rPr lang="en-US" sz="7200" dirty="0" err="1"/>
              <a:t>Anrooy</a:t>
            </a:r>
            <a:r>
              <a:rPr lang="en-US" sz="7200" dirty="0"/>
              <a:t> initiated the foundation after recognizing the British model's importance during a visit.​</a:t>
            </a:r>
          </a:p>
          <a:p>
            <a:pPr marL="0" indent="0" fontAlgn="base">
              <a:buNone/>
            </a:pPr>
            <a:endParaRPr lang="en-US" sz="7200" b="1" dirty="0"/>
          </a:p>
          <a:p>
            <a:pPr marL="0" indent="0" fontAlgn="base">
              <a:buNone/>
            </a:pPr>
            <a:r>
              <a:rPr lang="en-US" sz="7200" b="1" dirty="0"/>
              <a:t>Support and Endorsement</a:t>
            </a:r>
            <a:r>
              <a:rPr lang="en-US" sz="7200" dirty="0"/>
              <a:t>​</a:t>
            </a:r>
          </a:p>
          <a:p>
            <a:pPr marL="0" indent="0" fontAlgn="base">
              <a:buNone/>
            </a:pPr>
            <a:r>
              <a:rPr lang="en-US" sz="7200" dirty="0"/>
              <a:t>The foundation gained broad support from government, Red Cross, former prisoners, resistance, and royal family endorsements.</a:t>
            </a:r>
          </a:p>
          <a:p>
            <a:endParaRPr lang="nl-N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AEEFAB-B466-794C-DEB0-9012982FA83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kern="1200" dirty="0">
                <a:latin typeface="+mj-lt"/>
                <a:ea typeface="+mj-ea"/>
                <a:cs typeface="+mj-cs"/>
              </a:rPr>
              <a:t>Historical Context and Motivation </a:t>
            </a:r>
          </a:p>
        </p:txBody>
      </p:sp>
    </p:spTree>
    <p:extLst>
      <p:ext uri="{BB962C8B-B14F-4D97-AF65-F5344CB8AC3E}">
        <p14:creationId xmlns:p14="http://schemas.microsoft.com/office/powerpoint/2010/main" val="241650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Establishment of the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3199"/>
            <a:ext cx="6832023" cy="39941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</a:t>
            </a:r>
            <a:r>
              <a:rPr dirty="0"/>
              <a:t>stablished by Royal Decree 1946. This decree provided the foundation with an official status and a public mandate to care for Dutch war victims worldwide.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Purpose and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3199"/>
            <a:ext cx="7886700" cy="39941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</a:t>
            </a:r>
            <a:r>
              <a:rPr dirty="0" err="1"/>
              <a:t>ocating</a:t>
            </a:r>
            <a:r>
              <a:rPr dirty="0"/>
              <a:t>, registering, creating, and maintaining graves of Dutch war victims</a:t>
            </a:r>
            <a:r>
              <a:rPr lang="nl-NL" dirty="0"/>
              <a:t>,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domestically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internationally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providing</a:t>
            </a:r>
            <a:r>
              <a:rPr lang="nl-NL" dirty="0"/>
              <a:t> information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relatives</a:t>
            </a:r>
            <a:r>
              <a:rPr lang="nl-NL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Government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The foundation received support from various ministries, including Defense and the Interior. </a:t>
            </a:r>
            <a:endParaRPr lang="nl-NL" dirty="0"/>
          </a:p>
          <a:p>
            <a:pPr marL="0" indent="0">
              <a:buNone/>
            </a:pPr>
            <a:r>
              <a:rPr dirty="0"/>
              <a:t>It also collaborated with the Red Cross and other civil society organizations to fulfill its mission.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C6FFD-7A58-C23D-4643-0DA55F43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Objectives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Activities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3F8C00-CBC1-5F3C-A1F4-73F988B6D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466851"/>
            <a:ext cx="8279823" cy="4587585"/>
          </a:xfrm>
        </p:spPr>
        <p:txBody>
          <a:bodyPr>
            <a:normAutofit/>
          </a:bodyPr>
          <a:lstStyle/>
          <a:p>
            <a:pPr fontAlgn="base"/>
            <a:r>
              <a:rPr lang="en-US" sz="2100" b="1" dirty="0"/>
              <a:t>Memorial Preservation</a:t>
            </a:r>
            <a:r>
              <a:rPr lang="en-US" sz="2100" dirty="0"/>
              <a:t>​</a:t>
            </a:r>
            <a:br>
              <a:rPr lang="en-US" sz="2100" dirty="0"/>
            </a:br>
            <a:r>
              <a:rPr lang="en-US" sz="2100" dirty="0"/>
              <a:t>The foundation maintains graves and memorial cemeteries to honor Dutch war victims and preserve their legacy.​</a:t>
            </a:r>
          </a:p>
          <a:p>
            <a:pPr fontAlgn="base"/>
            <a:r>
              <a:rPr lang="en-US" sz="2100" b="1" dirty="0"/>
              <a:t>Data Archiving and Support</a:t>
            </a:r>
            <a:r>
              <a:rPr lang="en-US" sz="2100" dirty="0"/>
              <a:t>​</a:t>
            </a:r>
            <a:br>
              <a:rPr lang="en-US" sz="2100" dirty="0"/>
            </a:br>
            <a:r>
              <a:rPr lang="en-US" sz="2100" dirty="0"/>
              <a:t>Systematic registration and archiving of deceased individuals’ data supports relatives with accurate information and records.​</a:t>
            </a:r>
          </a:p>
          <a:p>
            <a:pPr fontAlgn="base"/>
            <a:r>
              <a:rPr lang="en-US" sz="2100" b="1" dirty="0"/>
              <a:t>Education and Awareness</a:t>
            </a:r>
            <a:r>
              <a:rPr lang="en-US" sz="2100" dirty="0"/>
              <a:t>​</a:t>
            </a:r>
            <a:br>
              <a:rPr lang="en-US" sz="2100" dirty="0"/>
            </a:br>
            <a:r>
              <a:rPr lang="en-US" sz="2100" dirty="0"/>
              <a:t>Educational programs target young generations to promote awareness of freedom’s value and wartime sacrifices.​</a:t>
            </a:r>
          </a:p>
          <a:p>
            <a:pPr fontAlgn="base"/>
            <a:r>
              <a:rPr lang="en-US" sz="2100" b="1" dirty="0"/>
              <a:t>Stakeholder Collaboration</a:t>
            </a:r>
            <a:r>
              <a:rPr lang="en-US" sz="2100" dirty="0"/>
              <a:t>​</a:t>
            </a:r>
            <a:br>
              <a:rPr lang="en-US" sz="2100" dirty="0"/>
            </a:br>
            <a:r>
              <a:rPr lang="en-US" sz="2100" dirty="0"/>
              <a:t>Partnerships with government and humanitarian groups, ensure broad engagement and legitimacy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73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FA562-C322-F9DF-7A5F-B91F1B22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Dutch War Victims</a:t>
            </a:r>
            <a:endParaRPr lang="nl-NL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0B0FC15-3A41-DCE8-43B6-79330032A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6851"/>
            <a:ext cx="7886700" cy="400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Military Deaths Since 1940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Includes Dutch armed forces who died after May 9, 1940, during World War II and subsequent service.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Civilian Victims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Civilians who died opposing occupation, were persecuted, aiding persecuted groups, or resisting enemy forces are honored.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Peacekeeping and Humanitarian Losses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Covers military and civilians who died during peacekeeping and humanitarian missions under international mandates.</a:t>
            </a:r>
          </a:p>
        </p:txBody>
      </p:sp>
    </p:spTree>
    <p:extLst>
      <p:ext uri="{BB962C8B-B14F-4D97-AF65-F5344CB8AC3E}">
        <p14:creationId xmlns:p14="http://schemas.microsoft.com/office/powerpoint/2010/main" val="51674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Legal Status Dutch War Graves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61356"/>
              </p:ext>
            </p:extLst>
          </p:nvPr>
        </p:nvGraphicFramePr>
        <p:xfrm>
          <a:off x="315310" y="1492947"/>
          <a:ext cx="8734098" cy="395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181">
                <a:tc>
                  <a:txBody>
                    <a:bodyPr/>
                    <a:lstStyle/>
                    <a:p>
                      <a:r>
                        <a:rPr sz="1400" dirty="0"/>
                        <a:t>Type of 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Maintenance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100">
                <a:tc>
                  <a:txBody>
                    <a:bodyPr/>
                    <a:lstStyle/>
                    <a:p>
                      <a:r>
                        <a:rPr sz="1400" dirty="0"/>
                        <a:t>Military State 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Dutch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Graves of military personnel (since May 9, 1940) including peacekeeping 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OGS +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537">
                <a:tc>
                  <a:txBody>
                    <a:bodyPr/>
                    <a:lstStyle/>
                    <a:p>
                      <a:r>
                        <a:rPr sz="1400"/>
                        <a:t>Civilian State 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Dutch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Graves of recognized civilian war victims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OGS +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947">
                <a:tc>
                  <a:txBody>
                    <a:bodyPr/>
                    <a:lstStyle/>
                    <a:p>
                      <a:r>
                        <a:rPr sz="1400"/>
                        <a:t>Foundation 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OGS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Graves transferred to the OGS over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OGS (annual and major maintenance)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7">
                <a:tc>
                  <a:txBody>
                    <a:bodyPr/>
                    <a:lstStyle/>
                    <a:p>
                      <a:r>
                        <a:rPr sz="1400"/>
                        <a:t>Private 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Families / 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Graves owned by relatives, including war victims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Family (municipality may intervene if neglected)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C133C-2313-A587-7481-3794F966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Financing</a:t>
            </a:r>
            <a:r>
              <a:rPr lang="nl-NL" dirty="0"/>
              <a:t> of war grave care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351B5-E661-1C79-C896-C19BC4CA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100" b="1" dirty="0" err="1"/>
              <a:t>Core</a:t>
            </a:r>
            <a:r>
              <a:rPr lang="nl-NL" sz="2100" b="1" dirty="0"/>
              <a:t> </a:t>
            </a:r>
            <a:r>
              <a:rPr lang="nl-NL" sz="2100" b="1" dirty="0" err="1"/>
              <a:t>task</a:t>
            </a:r>
            <a:r>
              <a:rPr lang="nl-NL" sz="2100" b="1" dirty="0"/>
              <a:t>: </a:t>
            </a:r>
          </a:p>
          <a:p>
            <a:pPr lvl="1"/>
            <a:r>
              <a:rPr lang="nl-NL" sz="2100" dirty="0" err="1"/>
              <a:t>Ministry</a:t>
            </a:r>
            <a:r>
              <a:rPr lang="nl-NL" sz="2100" dirty="0"/>
              <a:t> of </a:t>
            </a:r>
            <a:r>
              <a:rPr lang="nl-NL" sz="2100" dirty="0" err="1"/>
              <a:t>Internal</a:t>
            </a:r>
            <a:r>
              <a:rPr lang="nl-NL" sz="2100" dirty="0"/>
              <a:t> </a:t>
            </a:r>
            <a:r>
              <a:rPr lang="nl-NL" sz="2100" dirty="0" err="1"/>
              <a:t>affairs</a:t>
            </a:r>
            <a:endParaRPr lang="nl-NL" sz="2100" dirty="0"/>
          </a:p>
          <a:p>
            <a:r>
              <a:rPr lang="nl-NL" sz="2100" b="1" dirty="0" err="1"/>
              <a:t>Core</a:t>
            </a:r>
            <a:r>
              <a:rPr lang="nl-NL" sz="2100" b="1" dirty="0"/>
              <a:t> </a:t>
            </a:r>
            <a:r>
              <a:rPr lang="nl-NL" sz="2100" b="1" dirty="0" err="1"/>
              <a:t>tasks</a:t>
            </a:r>
            <a:r>
              <a:rPr lang="nl-NL" sz="2100" b="1" dirty="0"/>
              <a:t> </a:t>
            </a:r>
            <a:r>
              <a:rPr lang="nl-NL" sz="2100" b="1" dirty="0" err="1"/>
              <a:t>being</a:t>
            </a:r>
            <a:r>
              <a:rPr lang="nl-NL" sz="2100" b="1" dirty="0"/>
              <a:t>:</a:t>
            </a:r>
          </a:p>
          <a:p>
            <a:pPr lvl="1"/>
            <a:r>
              <a:rPr lang="nl-NL" sz="2100" dirty="0" err="1"/>
              <a:t>Preservation</a:t>
            </a:r>
            <a:r>
              <a:rPr lang="nl-NL" sz="2100" dirty="0"/>
              <a:t> </a:t>
            </a:r>
            <a:r>
              <a:rPr lang="nl-NL" sz="2100" dirty="0" err="1"/>
              <a:t>and</a:t>
            </a:r>
            <a:r>
              <a:rPr lang="nl-NL" sz="2100" dirty="0"/>
              <a:t> maintenance of Dutch war graves </a:t>
            </a:r>
            <a:r>
              <a:rPr lang="nl-NL" sz="2100" dirty="0" err="1"/>
              <a:t>and</a:t>
            </a:r>
            <a:r>
              <a:rPr lang="nl-NL" sz="2100" dirty="0"/>
              <a:t> war </a:t>
            </a:r>
            <a:r>
              <a:rPr lang="nl-NL" sz="2100" dirty="0" err="1"/>
              <a:t>cemetaries</a:t>
            </a:r>
            <a:r>
              <a:rPr lang="nl-NL" sz="2100" dirty="0"/>
              <a:t>, </a:t>
            </a:r>
            <a:r>
              <a:rPr lang="nl-NL" sz="2100" dirty="0" err="1"/>
              <a:t>wherever</a:t>
            </a:r>
            <a:r>
              <a:rPr lang="nl-NL" sz="2100" dirty="0"/>
              <a:t> in </a:t>
            </a:r>
            <a:r>
              <a:rPr lang="nl-NL" sz="2100" dirty="0" err="1"/>
              <a:t>the</a:t>
            </a:r>
            <a:r>
              <a:rPr lang="nl-NL" sz="2100" dirty="0"/>
              <a:t> </a:t>
            </a:r>
            <a:r>
              <a:rPr lang="nl-NL" sz="2100" dirty="0" err="1"/>
              <a:t>world</a:t>
            </a:r>
            <a:endParaRPr lang="nl-NL" sz="2100" dirty="0"/>
          </a:p>
          <a:p>
            <a:pPr lvl="1"/>
            <a:r>
              <a:rPr lang="nl-NL" sz="2100" dirty="0"/>
              <a:t>The maintenance </a:t>
            </a:r>
            <a:r>
              <a:rPr lang="nl-NL" sz="2100" dirty="0" err="1"/>
              <a:t>and</a:t>
            </a:r>
            <a:r>
              <a:rPr lang="nl-NL" sz="2100" dirty="0"/>
              <a:t> care of </a:t>
            </a:r>
            <a:r>
              <a:rPr lang="nl-NL" sz="2100" dirty="0" err="1"/>
              <a:t>scattered</a:t>
            </a:r>
            <a:r>
              <a:rPr lang="nl-NL" sz="2100" dirty="0"/>
              <a:t> graves in </a:t>
            </a:r>
            <a:r>
              <a:rPr lang="nl-NL" sz="2100" dirty="0" err="1"/>
              <a:t>the</a:t>
            </a:r>
            <a:r>
              <a:rPr lang="nl-NL" sz="2100" dirty="0"/>
              <a:t> </a:t>
            </a:r>
            <a:r>
              <a:rPr lang="nl-NL" sz="2100" dirty="0" err="1"/>
              <a:t>Kingdom</a:t>
            </a:r>
            <a:r>
              <a:rPr lang="nl-NL" sz="2100" dirty="0"/>
              <a:t> of </a:t>
            </a:r>
            <a:r>
              <a:rPr lang="nl-NL" sz="2100" dirty="0" err="1"/>
              <a:t>the</a:t>
            </a:r>
            <a:r>
              <a:rPr lang="nl-NL" sz="2100" dirty="0"/>
              <a:t> Netherlands of </a:t>
            </a:r>
            <a:r>
              <a:rPr lang="nl-NL" sz="2100" dirty="0" err="1"/>
              <a:t>soldiers</a:t>
            </a:r>
            <a:r>
              <a:rPr lang="nl-NL" sz="2100" dirty="0"/>
              <a:t> of </a:t>
            </a:r>
            <a:r>
              <a:rPr lang="nl-NL" sz="2100" dirty="0" err="1"/>
              <a:t>the</a:t>
            </a:r>
            <a:r>
              <a:rPr lang="nl-NL" sz="2100" dirty="0"/>
              <a:t> </a:t>
            </a:r>
            <a:r>
              <a:rPr lang="nl-NL" sz="2100" dirty="0" err="1"/>
              <a:t>Allied</a:t>
            </a:r>
            <a:r>
              <a:rPr lang="nl-NL" sz="2100" dirty="0"/>
              <a:t> </a:t>
            </a:r>
            <a:r>
              <a:rPr lang="nl-NL" sz="2100" dirty="0" err="1"/>
              <a:t>Forces</a:t>
            </a:r>
            <a:r>
              <a:rPr lang="nl-NL" sz="2100" dirty="0"/>
              <a:t>*</a:t>
            </a:r>
          </a:p>
          <a:p>
            <a:pPr lvl="1"/>
            <a:r>
              <a:rPr lang="nl-NL" sz="2100" dirty="0" err="1"/>
              <a:t>Recording</a:t>
            </a:r>
            <a:r>
              <a:rPr lang="nl-NL" sz="2100" dirty="0"/>
              <a:t> personal </a:t>
            </a:r>
            <a:r>
              <a:rPr lang="nl-NL" sz="2100" dirty="0" err="1"/>
              <a:t>stories</a:t>
            </a:r>
            <a:r>
              <a:rPr lang="nl-NL" sz="2100" dirty="0"/>
              <a:t> of war </a:t>
            </a:r>
            <a:r>
              <a:rPr lang="nl-NL" sz="2100" dirty="0" err="1"/>
              <a:t>victims</a:t>
            </a:r>
            <a:r>
              <a:rPr lang="nl-NL" sz="2100" dirty="0"/>
              <a:t>;</a:t>
            </a:r>
          </a:p>
          <a:p>
            <a:pPr lvl="1"/>
            <a:r>
              <a:rPr lang="nl-NL" sz="2100" dirty="0" err="1"/>
              <a:t>Informing</a:t>
            </a:r>
            <a:r>
              <a:rPr lang="nl-NL" sz="2100" dirty="0"/>
              <a:t> </a:t>
            </a:r>
            <a:r>
              <a:rPr lang="nl-NL" sz="2100" dirty="0" err="1"/>
              <a:t>the</a:t>
            </a:r>
            <a:r>
              <a:rPr lang="nl-NL" sz="2100" dirty="0"/>
              <a:t> public</a:t>
            </a:r>
          </a:p>
          <a:p>
            <a:pPr lvl="1"/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pPr lvl="1"/>
            <a:r>
              <a:rPr lang="nl-NL" sz="1300" dirty="0"/>
              <a:t>*</a:t>
            </a:r>
            <a:r>
              <a:rPr lang="nl-NL" sz="1300" dirty="0" err="1"/>
              <a:t>to</a:t>
            </a:r>
            <a:r>
              <a:rPr lang="nl-NL" sz="1300" dirty="0"/>
              <a:t> </a:t>
            </a:r>
            <a:r>
              <a:rPr lang="nl-NL" sz="1300" dirty="0" err="1"/>
              <a:t>the</a:t>
            </a:r>
            <a:r>
              <a:rPr lang="nl-NL" sz="1300" dirty="0"/>
              <a:t> </a:t>
            </a:r>
            <a:r>
              <a:rPr lang="nl-NL" sz="1300" dirty="0" err="1"/>
              <a:t>extent</a:t>
            </a:r>
            <a:r>
              <a:rPr lang="nl-NL" sz="1300" dirty="0"/>
              <a:t> </a:t>
            </a:r>
            <a:r>
              <a:rPr lang="nl-NL" sz="1300" dirty="0" err="1"/>
              <a:t>that</a:t>
            </a:r>
            <a:r>
              <a:rPr lang="nl-NL" sz="1300" dirty="0"/>
              <a:t> </a:t>
            </a:r>
            <a:r>
              <a:rPr lang="nl-NL" sz="1300" dirty="0" err="1"/>
              <a:t>this</a:t>
            </a:r>
            <a:r>
              <a:rPr lang="nl-NL" sz="1300" dirty="0"/>
              <a:t> has been </a:t>
            </a:r>
            <a:r>
              <a:rPr lang="nl-NL" sz="1300" dirty="0" err="1"/>
              <a:t>agreed</a:t>
            </a:r>
            <a:r>
              <a:rPr lang="nl-NL" sz="1300" dirty="0"/>
              <a:t> </a:t>
            </a:r>
            <a:r>
              <a:rPr lang="nl-NL" sz="1300" dirty="0" err="1"/>
              <a:t>by</a:t>
            </a:r>
            <a:r>
              <a:rPr lang="nl-NL" sz="1300" dirty="0"/>
              <a:t> </a:t>
            </a:r>
            <a:r>
              <a:rPr lang="nl-NL" sz="1300" dirty="0" err="1"/>
              <a:t>the</a:t>
            </a:r>
            <a:r>
              <a:rPr lang="nl-NL" sz="1300" dirty="0"/>
              <a:t> State of </a:t>
            </a:r>
            <a:r>
              <a:rPr lang="nl-NL" sz="1300" dirty="0" err="1"/>
              <a:t>the</a:t>
            </a:r>
            <a:r>
              <a:rPr lang="nl-NL" sz="1300" dirty="0"/>
              <a:t> Netherlands or </a:t>
            </a:r>
            <a:r>
              <a:rPr lang="nl-NL" sz="1300" dirty="0" err="1"/>
              <a:t>by</a:t>
            </a:r>
            <a:r>
              <a:rPr lang="nl-NL" sz="1300" dirty="0"/>
              <a:t> </a:t>
            </a:r>
            <a:r>
              <a:rPr lang="nl-NL" sz="1300" dirty="0" err="1"/>
              <a:t>the</a:t>
            </a:r>
            <a:r>
              <a:rPr lang="nl-NL" sz="1300" dirty="0"/>
              <a:t> Foundation </a:t>
            </a:r>
            <a:r>
              <a:rPr lang="nl-NL" sz="1300" dirty="0" err="1"/>
              <a:t>with</a:t>
            </a:r>
            <a:r>
              <a:rPr lang="nl-NL" sz="1300" dirty="0"/>
              <a:t> </a:t>
            </a:r>
            <a:r>
              <a:rPr lang="nl-NL" sz="1300" dirty="0" err="1"/>
              <a:t>the</a:t>
            </a:r>
            <a:r>
              <a:rPr lang="nl-NL" sz="1300" dirty="0"/>
              <a:t> country </a:t>
            </a:r>
            <a:r>
              <a:rPr lang="nl-NL" sz="1300" dirty="0" err="1"/>
              <a:t>concerned</a:t>
            </a:r>
            <a:r>
              <a:rPr lang="nl-NL" sz="1300" dirty="0"/>
              <a:t> or </a:t>
            </a:r>
            <a:r>
              <a:rPr lang="nl-NL" sz="1300" dirty="0" err="1"/>
              <a:t>with</a:t>
            </a:r>
            <a:r>
              <a:rPr lang="nl-NL" sz="1300" dirty="0"/>
              <a:t> a </a:t>
            </a:r>
            <a:r>
              <a:rPr lang="nl-NL" sz="1300" dirty="0" err="1"/>
              <a:t>legal</a:t>
            </a:r>
            <a:r>
              <a:rPr lang="nl-NL" sz="1300" dirty="0"/>
              <a:t> </a:t>
            </a:r>
            <a:r>
              <a:rPr lang="nl-NL" sz="1300" dirty="0" err="1"/>
              <a:t>entity</a:t>
            </a:r>
            <a:r>
              <a:rPr lang="nl-NL" sz="1300" dirty="0"/>
              <a:t> or body in </a:t>
            </a:r>
            <a:r>
              <a:rPr lang="nl-NL" sz="1300" dirty="0" err="1"/>
              <a:t>that</a:t>
            </a:r>
            <a:r>
              <a:rPr lang="nl-NL" sz="1300" dirty="0"/>
              <a:t> country </a:t>
            </a:r>
            <a:r>
              <a:rPr lang="nl-NL" sz="1300" dirty="0" err="1"/>
              <a:t>that</a:t>
            </a:r>
            <a:r>
              <a:rPr lang="nl-NL" sz="1300" dirty="0"/>
              <a:t> </a:t>
            </a:r>
            <a:r>
              <a:rPr lang="nl-NL" sz="1300" dirty="0" err="1"/>
              <a:t>pursues</a:t>
            </a:r>
            <a:r>
              <a:rPr lang="nl-NL" sz="1300" dirty="0"/>
              <a:t> </a:t>
            </a:r>
            <a:r>
              <a:rPr lang="nl-NL" sz="1300" dirty="0" err="1"/>
              <a:t>an</a:t>
            </a:r>
            <a:r>
              <a:rPr lang="nl-NL" sz="1300" dirty="0"/>
              <a:t> </a:t>
            </a:r>
            <a:r>
              <a:rPr lang="nl-NL" sz="1300" dirty="0" err="1"/>
              <a:t>objective</a:t>
            </a:r>
            <a:r>
              <a:rPr lang="nl-NL" sz="1300" dirty="0"/>
              <a:t> </a:t>
            </a:r>
            <a:r>
              <a:rPr lang="nl-NL" sz="1300" dirty="0" err="1"/>
              <a:t>that</a:t>
            </a:r>
            <a:r>
              <a:rPr lang="nl-NL" sz="1300" dirty="0"/>
              <a:t> is in line </a:t>
            </a:r>
            <a:r>
              <a:rPr lang="nl-NL" sz="1300" dirty="0" err="1"/>
              <a:t>with</a:t>
            </a:r>
            <a:r>
              <a:rPr lang="nl-NL" sz="1300" dirty="0"/>
              <a:t> </a:t>
            </a:r>
            <a:r>
              <a:rPr lang="nl-NL" sz="1300" dirty="0" err="1"/>
              <a:t>the</a:t>
            </a:r>
            <a:r>
              <a:rPr lang="nl-NL" sz="1300" dirty="0"/>
              <a:t> </a:t>
            </a:r>
            <a:r>
              <a:rPr lang="nl-NL" sz="1300" dirty="0" err="1"/>
              <a:t>objectives</a:t>
            </a:r>
            <a:r>
              <a:rPr lang="nl-NL" sz="1300" dirty="0"/>
              <a:t> of </a:t>
            </a:r>
            <a:r>
              <a:rPr lang="nl-NL" sz="1300" dirty="0" err="1"/>
              <a:t>the</a:t>
            </a:r>
            <a:r>
              <a:rPr lang="nl-NL" sz="1300" dirty="0"/>
              <a:t> Foundation;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938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tichting Oorlogsgraven">
      <a:dk1>
        <a:srgbClr val="711C5A"/>
      </a:dk1>
      <a:lt1>
        <a:sysClr val="window" lastClr="FFFFFF"/>
      </a:lt1>
      <a:dk2>
        <a:srgbClr val="312978"/>
      </a:dk2>
      <a:lt2>
        <a:srgbClr val="FFFFFF"/>
      </a:lt2>
      <a:accent1>
        <a:srgbClr val="A61D1E"/>
      </a:accent1>
      <a:accent2>
        <a:srgbClr val="702141"/>
      </a:accent2>
      <a:accent3>
        <a:srgbClr val="A61D1E"/>
      </a:accent3>
      <a:accent4>
        <a:srgbClr val="702141"/>
      </a:accent4>
      <a:accent5>
        <a:srgbClr val="A61D1E"/>
      </a:accent5>
      <a:accent6>
        <a:srgbClr val="312978"/>
      </a:accent6>
      <a:hlink>
        <a:srgbClr val="0563C1"/>
      </a:hlink>
      <a:folHlink>
        <a:srgbClr val="954F72"/>
      </a:folHlink>
    </a:clrScheme>
    <a:fontScheme name="OG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orlogsgraven Stichting Presentatie.potx" id="{5B14C004-99AB-4724-8E6A-93DB95B73112}" vid="{A196A76B-C567-4502-A819-1A045F6B911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E956CE579524395E39A055CC64F79" ma:contentTypeVersion="10" ma:contentTypeDescription="Een nieuw document maken." ma:contentTypeScope="" ma:versionID="e2f9e6b24d0e8ec3a4b0cbc6677a380c">
  <xsd:schema xmlns:xsd="http://www.w3.org/2001/XMLSchema" xmlns:xs="http://www.w3.org/2001/XMLSchema" xmlns:p="http://schemas.microsoft.com/office/2006/metadata/properties" xmlns:ns3="a17be81b-d9cf-4ab1-9759-8a7cb12237d3" targetNamespace="http://schemas.microsoft.com/office/2006/metadata/properties" ma:root="true" ma:fieldsID="5eb6baee318f0ed03e960bc2274fe954" ns3:_="">
    <xsd:import namespace="a17be81b-d9cf-4ab1-9759-8a7cb12237d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be81b-d9cf-4ab1-9759-8a7cb12237d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7be81b-d9cf-4ab1-9759-8a7cb12237d3" xsi:nil="true"/>
  </documentManagement>
</p:properties>
</file>

<file path=customXml/itemProps1.xml><?xml version="1.0" encoding="utf-8"?>
<ds:datastoreItem xmlns:ds="http://schemas.openxmlformats.org/officeDocument/2006/customXml" ds:itemID="{37E4DB0C-578B-4979-ACC2-4C9D7BDEC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be81b-d9cf-4ab1-9759-8a7cb1223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EE4296-6019-4CFA-8732-5EA1E4C3F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EAAB72-40F9-4D2E-9211-E184AC6ACFC7}">
  <ds:schemaRefs>
    <ds:schemaRef ds:uri="http://purl.org/dc/terms/"/>
    <ds:schemaRef ds:uri="http://purl.org/dc/elements/1.1/"/>
    <ds:schemaRef ds:uri="a17be81b-d9cf-4ab1-9759-8a7cb12237d3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Oorlogsgraven Stichting Presentatie</Template>
  <TotalTime>1774</TotalTime>
  <Words>808</Words>
  <Application>Microsoft Office PowerPoint</Application>
  <PresentationFormat>Diavoorstelling (4:3)</PresentationFormat>
  <Paragraphs>97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 Sans</vt:lpstr>
      <vt:lpstr>Kantoorthema</vt:lpstr>
      <vt:lpstr>  Legislation and financing of war grave care    Oorlogsgravenstichting Prague, September 2025 </vt:lpstr>
      <vt:lpstr>Historical Context and Motivation </vt:lpstr>
      <vt:lpstr>Establishment of the Foundation</vt:lpstr>
      <vt:lpstr>Purpose and Mandate</vt:lpstr>
      <vt:lpstr>Government Collaboration</vt:lpstr>
      <vt:lpstr>Current Objectives and Activities</vt:lpstr>
      <vt:lpstr>Definition Dutch War Victims</vt:lpstr>
      <vt:lpstr>Legal Status Dutch War Graves</vt:lpstr>
      <vt:lpstr>Financing of war grave care</vt:lpstr>
      <vt:lpstr>Role and financing of municipalities for wargrave care</vt:lpstr>
      <vt:lpstr>Financing of war grave care (2)</vt:lpstr>
      <vt:lpstr>Challenges with financing</vt:lpstr>
      <vt:lpstr>Challenges with financing (2)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ogs</dc:subject>
  <dc:creator>Helene Briaire</dc:creator>
  <cp:keywords>ogs</cp:keywords>
  <cp:lastModifiedBy>Lisette Mattaar</cp:lastModifiedBy>
  <cp:revision>29</cp:revision>
  <dcterms:created xsi:type="dcterms:W3CDTF">2023-08-22T14:09:30Z</dcterms:created>
  <dcterms:modified xsi:type="dcterms:W3CDTF">2025-09-17T07:36:50Z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0x0101007D6E956CE579524395E39A055CC64F79</vt:lpwstr>
  </property>
</Properties>
</file>