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70" r:id="rId4"/>
    <p:sldId id="259" r:id="rId5"/>
    <p:sldId id="266" r:id="rId6"/>
    <p:sldId id="268" r:id="rId7"/>
    <p:sldId id="267" r:id="rId8"/>
    <p:sldId id="269" r:id="rId9"/>
    <p:sldId id="265"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vács Géza ha." initials="KGh" lastIdx="1" clrIdx="0">
    <p:extLst>
      <p:ext uri="{19B8F6BF-5375-455C-9EA6-DF929625EA0E}">
        <p15:presenceInfo xmlns:p15="http://schemas.microsoft.com/office/powerpoint/2012/main" userId="S-1-5-21-567305721-479639181-2812224198-3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A6A"/>
    <a:srgbClr val="4B73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090" autoAdjust="0"/>
  </p:normalViewPr>
  <p:slideViewPr>
    <p:cSldViewPr snapToGrid="0">
      <p:cViewPr varScale="1">
        <p:scale>
          <a:sx n="66" d="100"/>
          <a:sy n="66" d="100"/>
        </p:scale>
        <p:origin x="223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C719-90B9-4A93-AC7D-CEAFE73C3BAB}" type="datetimeFigureOut">
              <a:rPr lang="hu-HU" smtClean="0"/>
              <a:t>2025. 09. 16.</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B6DB9-FD1C-4F24-A0DB-954182C09900}" type="slidenum">
              <a:rPr lang="hu-HU" smtClean="0"/>
              <a:t>‹#›</a:t>
            </a:fld>
            <a:endParaRPr lang="hu-HU" dirty="0"/>
          </a:p>
        </p:txBody>
      </p:sp>
    </p:spTree>
    <p:extLst>
      <p:ext uri="{BB962C8B-B14F-4D97-AF65-F5344CB8AC3E}">
        <p14:creationId xmlns:p14="http://schemas.microsoft.com/office/powerpoint/2010/main" val="71948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noProof="0" dirty="0"/>
              <a:t>Géza Kovács – MoD </a:t>
            </a:r>
            <a:r>
              <a:rPr lang="hu-HU" noProof="0" dirty="0"/>
              <a:t>Institute and Museum of Military </a:t>
            </a:r>
            <a:r>
              <a:rPr lang="hu-HU" noProof="0" dirty="0" err="1"/>
              <a:t>History</a:t>
            </a:r>
            <a:r>
              <a:rPr lang="hu-HU" noProof="0" dirty="0"/>
              <a:t>,</a:t>
            </a:r>
            <a:r>
              <a:rPr lang="hu-HU" baseline="0" noProof="0" dirty="0"/>
              <a:t> Hungary</a:t>
            </a:r>
          </a:p>
          <a:p>
            <a:pPr marL="171450" indent="-171450">
              <a:buFontTx/>
              <a:buChar char="-"/>
            </a:pPr>
            <a:r>
              <a:rPr lang="hu-HU" baseline="0" noProof="0" dirty="0" err="1"/>
              <a:t>Directorate</a:t>
            </a:r>
            <a:r>
              <a:rPr lang="hu-HU" baseline="0" noProof="0" dirty="0"/>
              <a:t> of </a:t>
            </a:r>
            <a:r>
              <a:rPr lang="hu-HU" baseline="0" noProof="0" dirty="0" err="1"/>
              <a:t>Wargravecare</a:t>
            </a:r>
            <a:r>
              <a:rPr lang="hu-HU" baseline="0" noProof="0" dirty="0"/>
              <a:t> and </a:t>
            </a:r>
            <a:r>
              <a:rPr lang="hu-HU" baseline="0" noProof="0" dirty="0" err="1"/>
              <a:t>Heroic</a:t>
            </a:r>
            <a:r>
              <a:rPr lang="hu-HU" baseline="0" noProof="0" dirty="0"/>
              <a:t> </a:t>
            </a:r>
            <a:r>
              <a:rPr lang="hu-HU" baseline="0" noProof="0" dirty="0" err="1"/>
              <a:t>Cult</a:t>
            </a:r>
            <a:r>
              <a:rPr lang="hu-HU" baseline="0" noProof="0" dirty="0"/>
              <a:t> </a:t>
            </a:r>
            <a:endParaRPr lang="hu-HU" noProof="0" dirty="0"/>
          </a:p>
        </p:txBody>
      </p:sp>
      <p:sp>
        <p:nvSpPr>
          <p:cNvPr id="4" name="Dia számának helye 3"/>
          <p:cNvSpPr>
            <a:spLocks noGrp="1"/>
          </p:cNvSpPr>
          <p:nvPr>
            <p:ph type="sldNum" sz="quarter" idx="5"/>
          </p:nvPr>
        </p:nvSpPr>
        <p:spPr/>
        <p:txBody>
          <a:bodyPr/>
          <a:lstStyle/>
          <a:p>
            <a:fld id="{611B6DB9-FD1C-4F24-A0DB-954182C09900}" type="slidenum">
              <a:rPr lang="hu-HU" smtClean="0"/>
              <a:t>1</a:t>
            </a:fld>
            <a:endParaRPr lang="hu-HU" dirty="0"/>
          </a:p>
        </p:txBody>
      </p:sp>
    </p:spTree>
    <p:extLst>
      <p:ext uri="{BB962C8B-B14F-4D97-AF65-F5344CB8AC3E}">
        <p14:creationId xmlns:p14="http://schemas.microsoft.com/office/powerpoint/2010/main" val="269868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Tx/>
              <a:buNone/>
            </a:pPr>
            <a:r>
              <a:rPr lang="en-GB" baseline="0" noProof="0" dirty="0"/>
              <a:t>As in every country war grave care and the centralised rules of building memorials were founded during the WWI: 1917. </a:t>
            </a:r>
          </a:p>
          <a:p>
            <a:pPr marL="0" indent="0">
              <a:buFontTx/>
              <a:buNone/>
            </a:pPr>
            <a:r>
              <a:rPr lang="en-GB" baseline="0" noProof="0" dirty="0"/>
              <a:t>- Since 1924 we have the memorial day of fallen heroes</a:t>
            </a:r>
          </a:p>
          <a:p>
            <a:pPr marL="171450" indent="-171450">
              <a:buFontTx/>
              <a:buChar char="-"/>
            </a:pPr>
            <a:r>
              <a:rPr lang="en-GB" baseline="0" noProof="0" dirty="0"/>
              <a:t>WWII: new situation – the country is on the front line since the late September of 1944. </a:t>
            </a:r>
          </a:p>
          <a:p>
            <a:pPr marL="171450" indent="-171450">
              <a:buFontTx/>
              <a:buChar char="-"/>
            </a:pPr>
            <a:r>
              <a:rPr lang="en-GB" baseline="0" noProof="0" dirty="0"/>
              <a:t>The administration of the KIA and MIA soldiers became tragically complicated for the new year's eve of 1945. </a:t>
            </a:r>
          </a:p>
          <a:p>
            <a:pPr marL="171450" indent="-171450">
              <a:buFontTx/>
              <a:buChar char="-"/>
            </a:pPr>
            <a:r>
              <a:rPr lang="en-GB" baseline="0" noProof="0" dirty="0"/>
              <a:t>The most registers and data were lost during the bombings and those facts</a:t>
            </a:r>
            <a:r>
              <a:rPr lang="hu-HU" baseline="0" noProof="0" dirty="0"/>
              <a:t> </a:t>
            </a:r>
            <a:r>
              <a:rPr lang="en-GB" baseline="0" noProof="0" dirty="0"/>
              <a:t>are still missing </a:t>
            </a:r>
          </a:p>
          <a:p>
            <a:pPr marL="171450" indent="-171450">
              <a:buFontTx/>
              <a:buChar char="-"/>
            </a:pPr>
            <a:r>
              <a:rPr lang="en-GB" baseline="0" noProof="0" dirty="0"/>
              <a:t>1990: regime change, democratic turning point</a:t>
            </a:r>
          </a:p>
          <a:p>
            <a:pPr marL="628650" lvl="1" indent="-171450">
              <a:buFontTx/>
              <a:buChar char="-"/>
            </a:pPr>
            <a:r>
              <a:rPr lang="en-GB" baseline="0" noProof="0" dirty="0"/>
              <a:t>Last chance of talking with the war veterans, eyewitnesses of the funerals</a:t>
            </a:r>
          </a:p>
        </p:txBody>
      </p:sp>
      <p:sp>
        <p:nvSpPr>
          <p:cNvPr id="4" name="Dia számának helye 3"/>
          <p:cNvSpPr>
            <a:spLocks noGrp="1"/>
          </p:cNvSpPr>
          <p:nvPr>
            <p:ph type="sldNum" sz="quarter" idx="10"/>
          </p:nvPr>
        </p:nvSpPr>
        <p:spPr/>
        <p:txBody>
          <a:bodyPr/>
          <a:lstStyle/>
          <a:p>
            <a:fld id="{611B6DB9-FD1C-4F24-A0DB-954182C09900}" type="slidenum">
              <a:rPr lang="hu-HU" smtClean="0"/>
              <a:t>2</a:t>
            </a:fld>
            <a:endParaRPr lang="hu-HU" dirty="0"/>
          </a:p>
        </p:txBody>
      </p:sp>
    </p:spTree>
    <p:extLst>
      <p:ext uri="{BB962C8B-B14F-4D97-AF65-F5344CB8AC3E}">
        <p14:creationId xmlns:p14="http://schemas.microsoft.com/office/powerpoint/2010/main" val="165429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77D6-524D-5C95-1E7F-FA621C99BA3F}"/>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1411BC85-5573-F465-2C4B-4D541BA5E8EB}"/>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382A5559-53E9-AF8C-1808-63305C24C94E}"/>
              </a:ext>
            </a:extLst>
          </p:cNvPr>
          <p:cNvSpPr>
            <a:spLocks noGrp="1"/>
          </p:cNvSpPr>
          <p:nvPr>
            <p:ph type="body" idx="1"/>
          </p:nvPr>
        </p:nvSpPr>
        <p:spPr/>
        <p:txBody>
          <a:bodyPr/>
          <a:lstStyle/>
          <a:p>
            <a:pPr marL="171450" indent="-171450">
              <a:buFontTx/>
              <a:buChar char="-"/>
            </a:pPr>
            <a:r>
              <a:rPr lang="en-GB" baseline="0" noProof="0" dirty="0"/>
              <a:t>Communism started its attack on Hungarian life not just on the political podium but on the everyday life and that was the key to the everyday people </a:t>
            </a:r>
            <a:r>
              <a:rPr lang="en-GB" baseline="0" noProof="0" dirty="0">
                <a:sym typeface="Wingdings" panose="05000000000000000000" pitchFamily="2" charset="2"/>
              </a:rPr>
              <a:t> it steal our events, holidays, squares, street names, and of course our heroes. We had workers, communist „heroes” of the party or the communist nation. And slowly but surely our heroes' names, stories and everything in connection with their life and death was wiped out of the public consciousness. </a:t>
            </a:r>
          </a:p>
          <a:p>
            <a:pPr marL="171450" indent="-171450">
              <a:buFontTx/>
              <a:buChar char="-"/>
            </a:pPr>
            <a:r>
              <a:rPr lang="en-GB" baseline="0" noProof="0" dirty="0">
                <a:sym typeface="Wingdings" panose="05000000000000000000" pitchFamily="2" charset="2"/>
              </a:rPr>
              <a:t>Our soldiers had their graveyards, </a:t>
            </a:r>
            <a:r>
              <a:rPr lang="hu-HU" baseline="0" noProof="0" dirty="0" err="1">
                <a:sym typeface="Wingdings" panose="05000000000000000000" pitchFamily="2" charset="2"/>
              </a:rPr>
              <a:t>sections</a:t>
            </a:r>
            <a:r>
              <a:rPr lang="en-GB" baseline="0" noProof="0" dirty="0">
                <a:sym typeface="Wingdings" panose="05000000000000000000" pitchFamily="2" charset="2"/>
              </a:rPr>
              <a:t>, they let civilians bury on their graves, or just left those without cleaning and reconstruction, without any chance to survive. There are many examples, one is on the picture: Bp. </a:t>
            </a:r>
            <a:r>
              <a:rPr lang="en-GB" baseline="0" noProof="0" dirty="0" err="1">
                <a:sym typeface="Wingdings" panose="05000000000000000000" pitchFamily="2" charset="2"/>
              </a:rPr>
              <a:t>Új</a:t>
            </a:r>
            <a:r>
              <a:rPr lang="en-GB" baseline="0" noProof="0" dirty="0">
                <a:sym typeface="Wingdings" panose="05000000000000000000" pitchFamily="2" charset="2"/>
              </a:rPr>
              <a:t> </a:t>
            </a:r>
            <a:r>
              <a:rPr lang="en-GB" baseline="0" noProof="0" dirty="0" err="1">
                <a:sym typeface="Wingdings" panose="05000000000000000000" pitchFamily="2" charset="2"/>
              </a:rPr>
              <a:t>Köztemető</a:t>
            </a:r>
            <a:r>
              <a:rPr lang="en-GB" baseline="0" noProof="0" dirty="0">
                <a:sym typeface="Wingdings" panose="05000000000000000000" pitchFamily="2" charset="2"/>
              </a:rPr>
              <a:t> – more than 10.000 graves were demolished. Even the written sources. </a:t>
            </a:r>
            <a:endParaRPr lang="hu-HU" baseline="0" noProof="0"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noProof="0" dirty="0"/>
              <a:t>40 years of communism I don’t have to describe: systematic destruction of memorials and </a:t>
            </a:r>
            <a:r>
              <a:rPr lang="en-GB" baseline="0" noProof="0" dirty="0" err="1"/>
              <a:t>wargraves</a:t>
            </a:r>
            <a:r>
              <a:rPr lang="en-GB" baseline="0" noProof="0" dirty="0"/>
              <a:t> direct attack on the memorial places and persecution of the war veterans and their relatives</a:t>
            </a:r>
            <a:r>
              <a:rPr lang="hu-HU" baseline="0" noProof="0" dirty="0"/>
              <a:t>, </a:t>
            </a:r>
            <a:r>
              <a:rPr lang="en-US" baseline="0" noProof="0" dirty="0"/>
              <a:t>children</a:t>
            </a:r>
            <a:r>
              <a:rPr lang="hu-HU" baseline="0" noProof="0" dirty="0"/>
              <a:t>, etc. </a:t>
            </a:r>
            <a:endParaRPr lang="en-GB" baseline="0" noProof="0" dirty="0"/>
          </a:p>
          <a:p>
            <a:pPr marL="171450" indent="-171450">
              <a:buFontTx/>
              <a:buChar char="-"/>
            </a:pPr>
            <a:r>
              <a:rPr lang="en-US" baseline="0" noProof="0" dirty="0">
                <a:sym typeface="Wingdings" panose="05000000000000000000" pitchFamily="2" charset="2"/>
              </a:rPr>
              <a:t>Since 1990 30 years was still not enough to pick every piece together in connection with our soldiers’ history, but we try.</a:t>
            </a:r>
            <a:r>
              <a:rPr lang="hu-HU" baseline="0" noProof="0" dirty="0">
                <a:sym typeface="Wingdings" panose="05000000000000000000" pitchFamily="2" charset="2"/>
              </a:rPr>
              <a:t> </a:t>
            </a:r>
            <a:endParaRPr lang="en-GB" noProof="0" dirty="0"/>
          </a:p>
        </p:txBody>
      </p:sp>
      <p:sp>
        <p:nvSpPr>
          <p:cNvPr id="4" name="Dia számának helye 3">
            <a:extLst>
              <a:ext uri="{FF2B5EF4-FFF2-40B4-BE49-F238E27FC236}">
                <a16:creationId xmlns:a16="http://schemas.microsoft.com/office/drawing/2014/main" id="{9C2DFE74-20D8-0E86-225F-6E129589CBA2}"/>
              </a:ext>
            </a:extLst>
          </p:cNvPr>
          <p:cNvSpPr>
            <a:spLocks noGrp="1"/>
          </p:cNvSpPr>
          <p:nvPr>
            <p:ph type="sldNum" sz="quarter" idx="10"/>
          </p:nvPr>
        </p:nvSpPr>
        <p:spPr/>
        <p:txBody>
          <a:bodyPr/>
          <a:lstStyle/>
          <a:p>
            <a:fld id="{611B6DB9-FD1C-4F24-A0DB-954182C09900}" type="slidenum">
              <a:rPr lang="hu-HU" smtClean="0"/>
              <a:t>3</a:t>
            </a:fld>
            <a:endParaRPr lang="hu-HU" dirty="0"/>
          </a:p>
        </p:txBody>
      </p:sp>
    </p:spTree>
    <p:extLst>
      <p:ext uri="{BB962C8B-B14F-4D97-AF65-F5344CB8AC3E}">
        <p14:creationId xmlns:p14="http://schemas.microsoft.com/office/powerpoint/2010/main" val="244021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GB" noProof="0" dirty="0"/>
              <a:t>We have to</a:t>
            </a:r>
            <a:r>
              <a:rPr lang="en-GB" baseline="0" noProof="0" dirty="0"/>
              <a:t> be there in the Hungarian peoples’, students’ everyday life so in the social media for instance – they are not necessarily reading studies in connection with the military history but they are clicking on a post showing a WWII military man from the past </a:t>
            </a:r>
            <a:r>
              <a:rPr lang="en-GB" baseline="0" noProof="0" dirty="0">
                <a:sym typeface="Wingdings" panose="05000000000000000000" pitchFamily="2" charset="2"/>
              </a:rPr>
              <a:t> we can have their attention during 30 second… but those are very important 30 seconds to us and for our duty</a:t>
            </a:r>
            <a:endParaRPr lang="hu-HU" baseline="0" noProof="0" dirty="0">
              <a:sym typeface="Wingdings" panose="05000000000000000000" pitchFamily="2" charset="2"/>
            </a:endParaRPr>
          </a:p>
          <a:p>
            <a:pPr marL="171450" indent="-171450">
              <a:buFontTx/>
              <a:buChar char="-"/>
            </a:pPr>
            <a:r>
              <a:rPr lang="en-GB" baseline="0" noProof="0" dirty="0">
                <a:sym typeface="Wingdings" panose="05000000000000000000" pitchFamily="2" charset="2"/>
              </a:rPr>
              <a:t>We have to plant a new kind of thinking about the cemeteries – our central military cemetery would like to represent that new flow: the cemetery is the place where you can widen your knowledge and where the visitors can physically find the hero of the stories: the Fi</a:t>
            </a:r>
            <a:r>
              <a:rPr lang="hu-HU" baseline="0" noProof="0" dirty="0">
                <a:sym typeface="Wingdings" panose="05000000000000000000" pitchFamily="2" charset="2"/>
              </a:rPr>
              <a:t>ú</a:t>
            </a:r>
            <a:r>
              <a:rPr lang="en-GB" baseline="0" noProof="0" dirty="0" err="1">
                <a:sym typeface="Wingdings" panose="05000000000000000000" pitchFamily="2" charset="2"/>
              </a:rPr>
              <a:t>mei</a:t>
            </a:r>
            <a:r>
              <a:rPr lang="en-GB" baseline="0" noProof="0" dirty="0">
                <a:sym typeface="Wingdings" panose="05000000000000000000" pitchFamily="2" charset="2"/>
              </a:rPr>
              <a:t> Str. Graveyard is an ideal place for this </a:t>
            </a:r>
            <a:endParaRPr lang="hu-HU" baseline="0" noProof="0" dirty="0">
              <a:sym typeface="Wingdings" panose="05000000000000000000" pitchFamily="2" charset="2"/>
            </a:endParaRPr>
          </a:p>
          <a:p>
            <a:pPr marL="171450" lvl="0" indent="-171450">
              <a:buFontTx/>
              <a:buChar char="-"/>
            </a:pPr>
            <a:r>
              <a:rPr lang="hu-HU" baseline="0" noProof="0" dirty="0" err="1"/>
              <a:t>About</a:t>
            </a:r>
            <a:r>
              <a:rPr lang="hu-HU" baseline="0" noProof="0" dirty="0"/>
              <a:t> </a:t>
            </a:r>
            <a:r>
              <a:rPr lang="hu-HU" baseline="0" noProof="0" dirty="0" err="1"/>
              <a:t>the</a:t>
            </a:r>
            <a:r>
              <a:rPr lang="hu-HU" baseline="0" noProof="0" dirty="0"/>
              <a:t> </a:t>
            </a:r>
            <a:r>
              <a:rPr lang="hu-HU" baseline="0" noProof="0" dirty="0" err="1"/>
              <a:t>structure</a:t>
            </a:r>
            <a:r>
              <a:rPr lang="hu-HU" baseline="0" noProof="0" dirty="0"/>
              <a:t>: </a:t>
            </a:r>
            <a:r>
              <a:rPr lang="en-GB" baseline="0" noProof="0" dirty="0"/>
              <a:t>From </a:t>
            </a:r>
            <a:r>
              <a:rPr lang="hu-HU" baseline="0" noProof="0" dirty="0" err="1"/>
              <a:t>the</a:t>
            </a:r>
            <a:r>
              <a:rPr lang="hu-HU" baseline="0" noProof="0" dirty="0"/>
              <a:t> 1990s </a:t>
            </a:r>
            <a:r>
              <a:rPr lang="en-GB" baseline="0" noProof="0" dirty="0"/>
              <a:t>the </a:t>
            </a:r>
            <a:r>
              <a:rPr lang="en-GB" baseline="0" noProof="0" dirty="0" err="1"/>
              <a:t>wargrave</a:t>
            </a:r>
            <a:r>
              <a:rPr lang="en-GB" baseline="0" noProof="0" dirty="0"/>
              <a:t> care working in the system of the Ministry of Defence within the Military History Institute and Museum </a:t>
            </a:r>
            <a:r>
              <a:rPr lang="hu-HU" baseline="0" noProof="0" dirty="0" err="1"/>
              <a:t>moving</a:t>
            </a:r>
            <a:r>
              <a:rPr lang="hu-HU" baseline="0" noProof="0" dirty="0"/>
              <a:t> </a:t>
            </a:r>
            <a:r>
              <a:rPr lang="en-GB" baseline="0" noProof="0" dirty="0"/>
              <a:t>in and out of it</a:t>
            </a:r>
            <a:r>
              <a:rPr lang="hu-HU" baseline="0" noProof="0" dirty="0"/>
              <a:t> </a:t>
            </a:r>
            <a:r>
              <a:rPr lang="hu-HU" baseline="0" noProof="0" dirty="0" err="1"/>
              <a:t>depends</a:t>
            </a:r>
            <a:r>
              <a:rPr lang="hu-HU" baseline="0" noProof="0" dirty="0"/>
              <a:t> </a:t>
            </a:r>
            <a:r>
              <a:rPr lang="hu-HU" baseline="0" noProof="0" dirty="0" err="1"/>
              <a:t>on</a:t>
            </a:r>
            <a:r>
              <a:rPr lang="hu-HU" baseline="0" noProof="0" dirty="0"/>
              <a:t> </a:t>
            </a:r>
            <a:r>
              <a:rPr lang="hu-HU" baseline="0" noProof="0" dirty="0" err="1"/>
              <a:t>the</a:t>
            </a:r>
            <a:r>
              <a:rPr lang="hu-HU" baseline="0" noProof="0" dirty="0"/>
              <a:t> </a:t>
            </a:r>
            <a:r>
              <a:rPr lang="hu-HU" baseline="0" noProof="0" dirty="0" err="1"/>
              <a:t>circumstances</a:t>
            </a:r>
            <a:endParaRPr lang="hu-HU" baseline="0" noProof="0" dirty="0"/>
          </a:p>
          <a:p>
            <a:pPr marL="171450" lvl="0" indent="-171450">
              <a:buFontTx/>
              <a:buChar char="-"/>
            </a:pPr>
            <a:r>
              <a:rPr lang="en-GB" baseline="0" noProof="0" dirty="0"/>
              <a:t>Since 2010. the Hungarian </a:t>
            </a:r>
            <a:r>
              <a:rPr lang="en-GB" baseline="0" noProof="0" dirty="0" err="1"/>
              <a:t>wargravecare</a:t>
            </a:r>
            <a:r>
              <a:rPr lang="en-GB" baseline="0" noProof="0" dirty="0"/>
              <a:t> department, directorate or the legal predecessors has bright and clear focus on the strict professionalism on one purpose: find the graves of our soldiers and to identify them for their family members</a:t>
            </a:r>
          </a:p>
          <a:p>
            <a:pPr marL="171450" indent="-171450">
              <a:buFontTx/>
              <a:buChar char="-"/>
            </a:pPr>
            <a:endParaRPr lang="en-GB" noProof="0" dirty="0"/>
          </a:p>
        </p:txBody>
      </p:sp>
      <p:sp>
        <p:nvSpPr>
          <p:cNvPr id="4" name="Dia számának helye 3"/>
          <p:cNvSpPr>
            <a:spLocks noGrp="1"/>
          </p:cNvSpPr>
          <p:nvPr>
            <p:ph type="sldNum" sz="quarter" idx="10"/>
          </p:nvPr>
        </p:nvSpPr>
        <p:spPr/>
        <p:txBody>
          <a:bodyPr/>
          <a:lstStyle/>
          <a:p>
            <a:fld id="{611B6DB9-FD1C-4F24-A0DB-954182C09900}" type="slidenum">
              <a:rPr lang="hu-HU" smtClean="0"/>
              <a:t>4</a:t>
            </a:fld>
            <a:endParaRPr lang="hu-HU" dirty="0"/>
          </a:p>
        </p:txBody>
      </p:sp>
    </p:spTree>
    <p:extLst>
      <p:ext uri="{BB962C8B-B14F-4D97-AF65-F5344CB8AC3E}">
        <p14:creationId xmlns:p14="http://schemas.microsoft.com/office/powerpoint/2010/main" val="384053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GB" noProof="0" dirty="0"/>
              <a:t>Since 2010 the</a:t>
            </a:r>
            <a:r>
              <a:rPr lang="en-GB" baseline="0" noProof="0" dirty="0"/>
              <a:t> superiors or in the civil word so called managers wants to pair the capacity and the value to the structure now it works so I can tell that the ideal place of the </a:t>
            </a:r>
            <a:r>
              <a:rPr lang="en-GB" baseline="0" noProof="0" dirty="0" err="1"/>
              <a:t>wargravecare</a:t>
            </a:r>
            <a:r>
              <a:rPr lang="en-GB" baseline="0" noProof="0" dirty="0"/>
              <a:t> is in the Hungarian Military History Institute and Museum:</a:t>
            </a:r>
          </a:p>
          <a:p>
            <a:pPr marL="628650" lvl="1" indent="-171450">
              <a:buFontTx/>
              <a:buChar char="-"/>
            </a:pPr>
            <a:r>
              <a:rPr lang="en-GB" baseline="0" noProof="0" dirty="0"/>
              <a:t>We have the research capacity with our researcher colleagues</a:t>
            </a:r>
          </a:p>
          <a:p>
            <a:pPr marL="628650" lvl="1" indent="-171450">
              <a:buFontTx/>
              <a:buChar char="-"/>
            </a:pPr>
            <a:r>
              <a:rPr lang="en-GB" baseline="0" noProof="0" dirty="0"/>
              <a:t>We have the database – the archives can be found in one place – Military Archives and list of KIA, MIA, POW soldiers</a:t>
            </a:r>
          </a:p>
          <a:p>
            <a:pPr marL="628650" lvl="1" indent="-171450">
              <a:buFontTx/>
              <a:buChar char="-"/>
            </a:pPr>
            <a:r>
              <a:rPr lang="en-GB" baseline="0" noProof="0" dirty="0"/>
              <a:t>We have the legal background – Hungarian MoD</a:t>
            </a:r>
          </a:p>
          <a:p>
            <a:pPr marL="628650" lvl="1" indent="-171450">
              <a:buFontTx/>
              <a:buChar char="-"/>
            </a:pPr>
            <a:r>
              <a:rPr lang="en-GB" baseline="0" noProof="0" dirty="0"/>
              <a:t>We have the professionals – archaeologists, historians, traditionalists</a:t>
            </a:r>
          </a:p>
          <a:p>
            <a:pPr marL="628650" lvl="1" indent="-171450">
              <a:buFontTx/>
              <a:buChar char="-"/>
            </a:pPr>
            <a:r>
              <a:rPr lang="en-GB" baseline="0" noProof="0" dirty="0"/>
              <a:t>We have the institutional background: logistical, financial background in one organisation </a:t>
            </a:r>
          </a:p>
          <a:p>
            <a:pPr marL="171450" lvl="0" indent="-171450">
              <a:buFontTx/>
              <a:buChar char="-"/>
            </a:pPr>
            <a:r>
              <a:rPr lang="en-GB" baseline="0" noProof="0" dirty="0"/>
              <a:t>Our colleagues have the opportunity to start their searching work scrutinizing the Archive’s papers after they can have the matching vehicle to </a:t>
            </a:r>
            <a:r>
              <a:rPr lang="hu-HU" baseline="0" noProof="0" dirty="0" err="1"/>
              <a:t>study</a:t>
            </a:r>
            <a:r>
              <a:rPr lang="en-GB" baseline="0" noProof="0" dirty="0"/>
              <a:t> the supposed </a:t>
            </a:r>
            <a:r>
              <a:rPr lang="hu-HU" baseline="0" noProof="0" dirty="0" err="1"/>
              <a:t>to</a:t>
            </a:r>
            <a:r>
              <a:rPr lang="hu-HU" baseline="0" noProof="0" dirty="0"/>
              <a:t> be </a:t>
            </a:r>
            <a:r>
              <a:rPr lang="en-GB" baseline="0" noProof="0" dirty="0"/>
              <a:t>burial scenes and after that </a:t>
            </a:r>
            <a:r>
              <a:rPr lang="hu-HU" baseline="0" noProof="0" dirty="0" err="1"/>
              <a:t>build</a:t>
            </a:r>
            <a:r>
              <a:rPr lang="hu-HU" baseline="0" noProof="0" dirty="0"/>
              <a:t> </a:t>
            </a:r>
            <a:r>
              <a:rPr lang="hu-HU" baseline="0" noProof="0" dirty="0" err="1"/>
              <a:t>up</a:t>
            </a:r>
            <a:r>
              <a:rPr lang="hu-HU" baseline="0" noProof="0" dirty="0"/>
              <a:t> </a:t>
            </a:r>
            <a:r>
              <a:rPr lang="hu-HU" baseline="0" noProof="0" dirty="0" err="1"/>
              <a:t>the</a:t>
            </a:r>
            <a:r>
              <a:rPr lang="hu-HU" baseline="0" noProof="0" dirty="0"/>
              <a:t> </a:t>
            </a:r>
            <a:r>
              <a:rPr lang="en-GB" baseline="0" noProof="0" dirty="0"/>
              <a:t>plan and organize the exhumations or the explorations for the following years. After that if they manage to find our soldiers and we can identify them, we can also burry the</a:t>
            </a:r>
            <a:r>
              <a:rPr lang="hu-HU" baseline="0" noProof="0" dirty="0"/>
              <a:t>m</a:t>
            </a:r>
            <a:r>
              <a:rPr lang="en-GB" baseline="0" noProof="0" dirty="0"/>
              <a:t> in the National Cemetery in the 52nd military </a:t>
            </a:r>
            <a:r>
              <a:rPr lang="hu-HU" baseline="0" noProof="0" dirty="0" err="1"/>
              <a:t>section</a:t>
            </a:r>
            <a:r>
              <a:rPr lang="en-GB" baseline="0" noProof="0" dirty="0"/>
              <a:t> </a:t>
            </a:r>
            <a:endParaRPr lang="en-GB" noProof="0" dirty="0"/>
          </a:p>
          <a:p>
            <a:pPr marL="171450" indent="-171450">
              <a:buFontTx/>
              <a:buChar char="-"/>
            </a:pPr>
            <a:endParaRPr lang="en-GB" noProof="0" dirty="0"/>
          </a:p>
        </p:txBody>
      </p:sp>
      <p:sp>
        <p:nvSpPr>
          <p:cNvPr id="4" name="Dia számának helye 3"/>
          <p:cNvSpPr>
            <a:spLocks noGrp="1"/>
          </p:cNvSpPr>
          <p:nvPr>
            <p:ph type="sldNum" sz="quarter" idx="10"/>
          </p:nvPr>
        </p:nvSpPr>
        <p:spPr/>
        <p:txBody>
          <a:bodyPr/>
          <a:lstStyle/>
          <a:p>
            <a:fld id="{611B6DB9-FD1C-4F24-A0DB-954182C09900}" type="slidenum">
              <a:rPr lang="hu-HU" smtClean="0"/>
              <a:t>5</a:t>
            </a:fld>
            <a:endParaRPr lang="hu-HU" dirty="0"/>
          </a:p>
        </p:txBody>
      </p:sp>
    </p:spTree>
    <p:extLst>
      <p:ext uri="{BB962C8B-B14F-4D97-AF65-F5344CB8AC3E}">
        <p14:creationId xmlns:p14="http://schemas.microsoft.com/office/powerpoint/2010/main" val="93217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GB" noProof="0" dirty="0"/>
              <a:t>Since 2010 the</a:t>
            </a:r>
            <a:r>
              <a:rPr lang="en-GB" baseline="0" noProof="0" dirty="0"/>
              <a:t> superiors or in the civil word so called managers wants to pair the capacity and the value to the structure now it works so I can tell that the ideal place of the </a:t>
            </a:r>
            <a:r>
              <a:rPr lang="en-GB" baseline="0" noProof="0" dirty="0" err="1"/>
              <a:t>wargravecare</a:t>
            </a:r>
            <a:r>
              <a:rPr lang="en-GB" baseline="0" noProof="0" dirty="0"/>
              <a:t> is in the Hungarian Military History Institute and Museum:</a:t>
            </a:r>
          </a:p>
          <a:p>
            <a:pPr marL="628650" lvl="1" indent="-171450">
              <a:buFontTx/>
              <a:buChar char="-"/>
            </a:pPr>
            <a:r>
              <a:rPr lang="en-GB" baseline="0" noProof="0" dirty="0"/>
              <a:t>We have the research capacity with our researcher colleagues</a:t>
            </a:r>
          </a:p>
          <a:p>
            <a:pPr marL="628650" lvl="1" indent="-171450">
              <a:buFontTx/>
              <a:buChar char="-"/>
            </a:pPr>
            <a:r>
              <a:rPr lang="en-GB" baseline="0" noProof="0" dirty="0"/>
              <a:t>We have the database – the archives can be found in one place – Military Archives and list of KIA, MIA, POW soldiers</a:t>
            </a:r>
          </a:p>
          <a:p>
            <a:pPr marL="628650" lvl="1" indent="-171450">
              <a:buFontTx/>
              <a:buChar char="-"/>
            </a:pPr>
            <a:r>
              <a:rPr lang="en-GB" baseline="0" noProof="0" dirty="0"/>
              <a:t>We have the legal background – Hungarian MoD</a:t>
            </a:r>
          </a:p>
          <a:p>
            <a:pPr marL="628650" lvl="1" indent="-171450">
              <a:buFontTx/>
              <a:buChar char="-"/>
            </a:pPr>
            <a:r>
              <a:rPr lang="en-GB" baseline="0" noProof="0" dirty="0"/>
              <a:t>We have the professionals – archaeologists, historians, traditionalists</a:t>
            </a:r>
          </a:p>
          <a:p>
            <a:pPr marL="628650" lvl="1" indent="-171450">
              <a:buFontTx/>
              <a:buChar char="-"/>
            </a:pPr>
            <a:r>
              <a:rPr lang="en-GB" baseline="0" noProof="0" dirty="0"/>
              <a:t>We have the institutional background: logistical, financial background in one organisation </a:t>
            </a:r>
          </a:p>
          <a:p>
            <a:pPr marL="171450" lvl="0" indent="-171450">
              <a:buFontTx/>
              <a:buChar char="-"/>
            </a:pPr>
            <a:r>
              <a:rPr lang="en-GB" baseline="0" noProof="0" dirty="0"/>
              <a:t>Our colleagues have the opportunity to start their searching work scrutinizing the Archive’s papers after they can have the matching vehicle to </a:t>
            </a:r>
            <a:r>
              <a:rPr lang="hu-HU" baseline="0" noProof="0" dirty="0" err="1"/>
              <a:t>study</a:t>
            </a:r>
            <a:r>
              <a:rPr lang="en-GB" baseline="0" noProof="0" dirty="0"/>
              <a:t> the supposed </a:t>
            </a:r>
            <a:r>
              <a:rPr lang="hu-HU" baseline="0" noProof="0" dirty="0" err="1"/>
              <a:t>to</a:t>
            </a:r>
            <a:r>
              <a:rPr lang="hu-HU" baseline="0" noProof="0" dirty="0"/>
              <a:t> be </a:t>
            </a:r>
            <a:r>
              <a:rPr lang="en-GB" baseline="0" noProof="0" dirty="0"/>
              <a:t>burial scenes and after that </a:t>
            </a:r>
            <a:r>
              <a:rPr lang="hu-HU" baseline="0" noProof="0" dirty="0" err="1"/>
              <a:t>build</a:t>
            </a:r>
            <a:r>
              <a:rPr lang="hu-HU" baseline="0" noProof="0" dirty="0"/>
              <a:t> </a:t>
            </a:r>
            <a:r>
              <a:rPr lang="hu-HU" baseline="0" noProof="0" dirty="0" err="1"/>
              <a:t>up</a:t>
            </a:r>
            <a:r>
              <a:rPr lang="hu-HU" baseline="0" noProof="0" dirty="0"/>
              <a:t> </a:t>
            </a:r>
            <a:r>
              <a:rPr lang="hu-HU" baseline="0" noProof="0" dirty="0" err="1"/>
              <a:t>the</a:t>
            </a:r>
            <a:r>
              <a:rPr lang="hu-HU" baseline="0" noProof="0" dirty="0"/>
              <a:t> </a:t>
            </a:r>
            <a:r>
              <a:rPr lang="en-GB" baseline="0" noProof="0" dirty="0"/>
              <a:t>plan and organize the exhumations or the explorations for the following years. After that if they manage to find our soldiers and we can identify them, we can also burry the</a:t>
            </a:r>
            <a:r>
              <a:rPr lang="hu-HU" baseline="0" noProof="0" dirty="0"/>
              <a:t>m</a:t>
            </a:r>
            <a:r>
              <a:rPr lang="en-GB" baseline="0" noProof="0" dirty="0"/>
              <a:t> in the National Cemetery in the 52nd military </a:t>
            </a:r>
            <a:r>
              <a:rPr lang="hu-HU" baseline="0" noProof="0" dirty="0" err="1"/>
              <a:t>section</a:t>
            </a:r>
            <a:r>
              <a:rPr lang="en-GB" baseline="0" noProof="0" dirty="0"/>
              <a:t> </a:t>
            </a:r>
            <a:endParaRPr lang="en-GB" noProof="0" dirty="0"/>
          </a:p>
        </p:txBody>
      </p:sp>
      <p:sp>
        <p:nvSpPr>
          <p:cNvPr id="4" name="Dia számának helye 3"/>
          <p:cNvSpPr>
            <a:spLocks noGrp="1"/>
          </p:cNvSpPr>
          <p:nvPr>
            <p:ph type="sldNum" sz="quarter" idx="10"/>
          </p:nvPr>
        </p:nvSpPr>
        <p:spPr/>
        <p:txBody>
          <a:bodyPr/>
          <a:lstStyle/>
          <a:p>
            <a:fld id="{611B6DB9-FD1C-4F24-A0DB-954182C09900}" type="slidenum">
              <a:rPr lang="hu-HU" smtClean="0"/>
              <a:t>6</a:t>
            </a:fld>
            <a:endParaRPr lang="hu-HU" dirty="0"/>
          </a:p>
        </p:txBody>
      </p:sp>
    </p:spTree>
    <p:extLst>
      <p:ext uri="{BB962C8B-B14F-4D97-AF65-F5344CB8AC3E}">
        <p14:creationId xmlns:p14="http://schemas.microsoft.com/office/powerpoint/2010/main" val="6652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GB" noProof="0" dirty="0"/>
              <a:t>There is a need for the central cemetery – governmental memorials, central memorials</a:t>
            </a:r>
          </a:p>
          <a:p>
            <a:pPr marL="171450" indent="-171450">
              <a:buFontTx/>
              <a:buChar char="-"/>
            </a:pPr>
            <a:r>
              <a:rPr lang="en-GB" noProof="0" dirty="0"/>
              <a:t>But there is a need for the local memorial places and those can be our heroes’ military sections in several cities or towns all over Hungary</a:t>
            </a:r>
          </a:p>
          <a:p>
            <a:pPr marL="171450" indent="-171450">
              <a:buFontTx/>
              <a:buChar char="-"/>
            </a:pPr>
            <a:r>
              <a:rPr lang="en-GB" noProof="0" dirty="0"/>
              <a:t>We have to help the local researchers to find the stories of the local heroes, they have to tell the history of the broken families and the afterlife of the WWII standing next to the soldier’s grave. </a:t>
            </a:r>
          </a:p>
        </p:txBody>
      </p:sp>
      <p:sp>
        <p:nvSpPr>
          <p:cNvPr id="4" name="Dia számának helye 3"/>
          <p:cNvSpPr>
            <a:spLocks noGrp="1"/>
          </p:cNvSpPr>
          <p:nvPr>
            <p:ph type="sldNum" sz="quarter" idx="10"/>
          </p:nvPr>
        </p:nvSpPr>
        <p:spPr/>
        <p:txBody>
          <a:bodyPr/>
          <a:lstStyle/>
          <a:p>
            <a:fld id="{611B6DB9-FD1C-4F24-A0DB-954182C09900}" type="slidenum">
              <a:rPr lang="hu-HU" smtClean="0"/>
              <a:t>7</a:t>
            </a:fld>
            <a:endParaRPr lang="hu-HU" dirty="0"/>
          </a:p>
        </p:txBody>
      </p:sp>
    </p:spTree>
    <p:extLst>
      <p:ext uri="{BB962C8B-B14F-4D97-AF65-F5344CB8AC3E}">
        <p14:creationId xmlns:p14="http://schemas.microsoft.com/office/powerpoint/2010/main" val="403307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GB" noProof="0" dirty="0"/>
              <a:t>We have to implement several new tools those we have right in front of us: AI is an effective tool, but we have to learn how to use it. </a:t>
            </a:r>
          </a:p>
          <a:p>
            <a:pPr marL="171450" indent="-171450">
              <a:buFontTx/>
              <a:buChar char="-"/>
            </a:pPr>
            <a:r>
              <a:rPr lang="en-GB" noProof="0" dirty="0"/>
              <a:t>AI doesn’t have to kick the door in and using in every part of our job, but thoughtful and one step to the other it can be a very effective help </a:t>
            </a:r>
          </a:p>
          <a:p>
            <a:pPr marL="171450" indent="-171450">
              <a:buFontTx/>
              <a:buChar char="-"/>
            </a:pPr>
            <a:r>
              <a:rPr lang="en-GB" noProof="0" dirty="0"/>
              <a:t>DNA policies – the biggest problem with it is its price and we have to be quiet and listen to the „older brothers” who have the working procedure and in Hungary we also have to work out the use of the DNA procedure on our field</a:t>
            </a:r>
          </a:p>
          <a:p>
            <a:pPr marL="171450" indent="-171450">
              <a:buFontTx/>
              <a:buChar char="-"/>
            </a:pPr>
            <a:r>
              <a:rPr lang="en-GB" noProof="0" dirty="0"/>
              <a:t>More international dialogue, and exchange of experiences</a:t>
            </a:r>
          </a:p>
        </p:txBody>
      </p:sp>
      <p:sp>
        <p:nvSpPr>
          <p:cNvPr id="4" name="Dia számának helye 3"/>
          <p:cNvSpPr>
            <a:spLocks noGrp="1"/>
          </p:cNvSpPr>
          <p:nvPr>
            <p:ph type="sldNum" sz="quarter" idx="10"/>
          </p:nvPr>
        </p:nvSpPr>
        <p:spPr/>
        <p:txBody>
          <a:bodyPr/>
          <a:lstStyle/>
          <a:p>
            <a:fld id="{611B6DB9-FD1C-4F24-A0DB-954182C09900}" type="slidenum">
              <a:rPr lang="hu-HU" smtClean="0"/>
              <a:t>8</a:t>
            </a:fld>
            <a:endParaRPr lang="hu-HU" dirty="0"/>
          </a:p>
        </p:txBody>
      </p:sp>
    </p:spTree>
    <p:extLst>
      <p:ext uri="{BB962C8B-B14F-4D97-AF65-F5344CB8AC3E}">
        <p14:creationId xmlns:p14="http://schemas.microsoft.com/office/powerpoint/2010/main" val="307319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noProof="0" dirty="0"/>
              <a:t>If anybody would like to keep in touch with us please don’t hesitate to write or call us!</a:t>
            </a:r>
          </a:p>
        </p:txBody>
      </p:sp>
      <p:sp>
        <p:nvSpPr>
          <p:cNvPr id="4" name="Dia számának helye 3"/>
          <p:cNvSpPr>
            <a:spLocks noGrp="1"/>
          </p:cNvSpPr>
          <p:nvPr>
            <p:ph type="sldNum" sz="quarter" idx="5"/>
          </p:nvPr>
        </p:nvSpPr>
        <p:spPr/>
        <p:txBody>
          <a:bodyPr/>
          <a:lstStyle/>
          <a:p>
            <a:fld id="{611B6DB9-FD1C-4F24-A0DB-954182C09900}" type="slidenum">
              <a:rPr lang="hu-HU" smtClean="0"/>
              <a:t>9</a:t>
            </a:fld>
            <a:endParaRPr lang="hu-HU" dirty="0"/>
          </a:p>
        </p:txBody>
      </p:sp>
    </p:spTree>
    <p:extLst>
      <p:ext uri="{BB962C8B-B14F-4D97-AF65-F5344CB8AC3E}">
        <p14:creationId xmlns:p14="http://schemas.microsoft.com/office/powerpoint/2010/main" val="903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2F1D7D-F649-802D-0532-AB7C7F737D7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8B6F9450-23E3-AD73-7DE2-5ED148534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5AC32E64-D1EF-469B-49BF-652E5BE8C104}"/>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5" name="Élőláb helye 4">
            <a:extLst>
              <a:ext uri="{FF2B5EF4-FFF2-40B4-BE49-F238E27FC236}">
                <a16:creationId xmlns:a16="http://schemas.microsoft.com/office/drawing/2014/main" id="{AE88D6CC-DB87-531C-7B83-262516015D70}"/>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C73491ED-E098-5E67-D93D-7D1CF6F7B52F}"/>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310068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C49D2B-183E-D29E-621F-E390B352515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938C06D7-384B-44B9-5CA0-5B7BE4FB54C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7A56892-FF41-EE63-979B-CF1E8ECC9859}"/>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5" name="Élőláb helye 4">
            <a:extLst>
              <a:ext uri="{FF2B5EF4-FFF2-40B4-BE49-F238E27FC236}">
                <a16:creationId xmlns:a16="http://schemas.microsoft.com/office/drawing/2014/main" id="{CC6A7009-84CD-528B-565F-5FDAE2B78987}"/>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B9736CB5-61A7-DE55-F690-F1BCDB428D3F}"/>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250495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1AAE2B8-2D8C-31B5-1CD2-F295ADF3550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94099DC-BE54-D2FB-42BF-E311ECC8E215}"/>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DB957B4-F560-C3AB-D770-49393F196152}"/>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5" name="Élőláb helye 4">
            <a:extLst>
              <a:ext uri="{FF2B5EF4-FFF2-40B4-BE49-F238E27FC236}">
                <a16:creationId xmlns:a16="http://schemas.microsoft.com/office/drawing/2014/main" id="{7490C40C-945E-19D3-226E-F873C38FC79C}"/>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89829F12-A6DB-D51D-12B6-208FA4CA684D}"/>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211261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B6ED56-26D7-AC9C-7428-13B70FACE5D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B5658F-8C54-E653-4859-3AD838EA10B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74A4F83-282D-14EE-D5D2-2907D1A8F494}"/>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5" name="Élőláb helye 4">
            <a:extLst>
              <a:ext uri="{FF2B5EF4-FFF2-40B4-BE49-F238E27FC236}">
                <a16:creationId xmlns:a16="http://schemas.microsoft.com/office/drawing/2014/main" id="{68157E92-62E1-4B47-127D-2F4DCDB2B64D}"/>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949BC45B-6D6F-503B-EE69-D28E395083D9}"/>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135781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1BAE942-9382-6801-2F16-0ACF12C0C518}"/>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DA94668B-F566-2BAC-6582-0713BA06D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65E9536A-7A56-10DC-CBF4-BB7D2681DD10}"/>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5" name="Élőláb helye 4">
            <a:extLst>
              <a:ext uri="{FF2B5EF4-FFF2-40B4-BE49-F238E27FC236}">
                <a16:creationId xmlns:a16="http://schemas.microsoft.com/office/drawing/2014/main" id="{7EBC426B-39A7-829F-7A63-E45A9DB0554D}"/>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82EA17CC-5B90-54EB-A183-2C1FBB95B20D}"/>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18901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410F83-8E60-A13F-95C6-0C71F902D06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64491FC-C43A-8572-EA20-2147F7893B5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C13CA88A-24D8-4D30-2F69-0B9133EBC222}"/>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04A7A590-04BC-C849-33B2-E676820A0B86}"/>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6" name="Élőláb helye 5">
            <a:extLst>
              <a:ext uri="{FF2B5EF4-FFF2-40B4-BE49-F238E27FC236}">
                <a16:creationId xmlns:a16="http://schemas.microsoft.com/office/drawing/2014/main" id="{ADEEB62C-F194-F9D7-D4B9-735F72343CDD}"/>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4EF9458A-ABF8-D0FE-7250-2D6790735670}"/>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83880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239EAD-5C89-91E8-4499-93F8239C6FBB}"/>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6C6D4997-218F-DE00-4BFC-6E4A188B5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58C770E-4115-102F-0A96-1D617AC22C4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F632A3F0-3DCA-1B16-60DC-886D07C7C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E9A9B574-06A3-DC6A-72D6-86DFE7FCD9A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BD504D33-622C-3CE8-58BD-701501F07571}"/>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8" name="Élőláb helye 7">
            <a:extLst>
              <a:ext uri="{FF2B5EF4-FFF2-40B4-BE49-F238E27FC236}">
                <a16:creationId xmlns:a16="http://schemas.microsoft.com/office/drawing/2014/main" id="{ECE5DD1C-E007-BD99-9A2F-D1DB6F7B5EE3}"/>
              </a:ext>
            </a:extLst>
          </p:cNvPr>
          <p:cNvSpPr>
            <a:spLocks noGrp="1"/>
          </p:cNvSpPr>
          <p:nvPr>
            <p:ph type="ftr" sz="quarter" idx="11"/>
          </p:nvPr>
        </p:nvSpPr>
        <p:spPr/>
        <p:txBody>
          <a:bodyPr/>
          <a:lstStyle/>
          <a:p>
            <a:endParaRPr lang="hu-HU" dirty="0"/>
          </a:p>
        </p:txBody>
      </p:sp>
      <p:sp>
        <p:nvSpPr>
          <p:cNvPr id="9" name="Dia számának helye 8">
            <a:extLst>
              <a:ext uri="{FF2B5EF4-FFF2-40B4-BE49-F238E27FC236}">
                <a16:creationId xmlns:a16="http://schemas.microsoft.com/office/drawing/2014/main" id="{3CD551BA-1F73-3548-C5FB-F3CF7DA98B59}"/>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11582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16339A3-542F-6F33-6CF7-040E178DD596}"/>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A479A3B2-D93E-F07A-D939-1C45DE240A1B}"/>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4" name="Élőláb helye 3">
            <a:extLst>
              <a:ext uri="{FF2B5EF4-FFF2-40B4-BE49-F238E27FC236}">
                <a16:creationId xmlns:a16="http://schemas.microsoft.com/office/drawing/2014/main" id="{FDD97B8F-0BEB-0794-24A6-DAE455289F07}"/>
              </a:ext>
            </a:extLst>
          </p:cNvPr>
          <p:cNvSpPr>
            <a:spLocks noGrp="1"/>
          </p:cNvSpPr>
          <p:nvPr>
            <p:ph type="ftr" sz="quarter" idx="11"/>
          </p:nvPr>
        </p:nvSpPr>
        <p:spPr/>
        <p:txBody>
          <a:bodyPr/>
          <a:lstStyle/>
          <a:p>
            <a:endParaRPr lang="hu-HU" dirty="0"/>
          </a:p>
        </p:txBody>
      </p:sp>
      <p:sp>
        <p:nvSpPr>
          <p:cNvPr id="5" name="Dia számának helye 4">
            <a:extLst>
              <a:ext uri="{FF2B5EF4-FFF2-40B4-BE49-F238E27FC236}">
                <a16:creationId xmlns:a16="http://schemas.microsoft.com/office/drawing/2014/main" id="{50B622FC-F033-C9A5-0A90-F74465C8DA01}"/>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16176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5B335967-4486-DAE5-306F-F10DE83A72ED}"/>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3" name="Élőláb helye 2">
            <a:extLst>
              <a:ext uri="{FF2B5EF4-FFF2-40B4-BE49-F238E27FC236}">
                <a16:creationId xmlns:a16="http://schemas.microsoft.com/office/drawing/2014/main" id="{B036AFE8-8CBD-8C41-7571-1E443A757E1D}"/>
              </a:ext>
            </a:extLst>
          </p:cNvPr>
          <p:cNvSpPr>
            <a:spLocks noGrp="1"/>
          </p:cNvSpPr>
          <p:nvPr>
            <p:ph type="ftr" sz="quarter" idx="11"/>
          </p:nvPr>
        </p:nvSpPr>
        <p:spPr/>
        <p:txBody>
          <a:bodyPr/>
          <a:lstStyle/>
          <a:p>
            <a:endParaRPr lang="hu-HU" dirty="0"/>
          </a:p>
        </p:txBody>
      </p:sp>
      <p:sp>
        <p:nvSpPr>
          <p:cNvPr id="4" name="Dia számának helye 3">
            <a:extLst>
              <a:ext uri="{FF2B5EF4-FFF2-40B4-BE49-F238E27FC236}">
                <a16:creationId xmlns:a16="http://schemas.microsoft.com/office/drawing/2014/main" id="{C55FA08C-362A-A4BE-4233-92AEEA2FBF84}"/>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31864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0AD0AF-7D0B-91E9-8F7C-2D866A9990B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C9A480B7-E368-97FF-039E-8C8065EF6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B3516C47-5ABB-83E3-789A-5CCC456DA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7FEE4835-FFF5-4036-4062-B49C5C5EE2FE}"/>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6" name="Élőláb helye 5">
            <a:extLst>
              <a:ext uri="{FF2B5EF4-FFF2-40B4-BE49-F238E27FC236}">
                <a16:creationId xmlns:a16="http://schemas.microsoft.com/office/drawing/2014/main" id="{B5620C0F-3E5A-04CA-EAAB-7E4440ED921A}"/>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55C31E29-3B29-A771-DA4F-AA518B11E497}"/>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35397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70FDD17-95E5-54D1-3DEB-A1A1AE40F91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51BE3B0-0F02-202D-ADE3-9DFFF2FE3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a:extLst>
              <a:ext uri="{FF2B5EF4-FFF2-40B4-BE49-F238E27FC236}">
                <a16:creationId xmlns:a16="http://schemas.microsoft.com/office/drawing/2014/main" id="{475C1C58-D1E4-C583-C1F1-2A92F6CCA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ABDE75A-FAE7-CE8C-5B33-35258974BDFB}"/>
              </a:ext>
            </a:extLst>
          </p:cNvPr>
          <p:cNvSpPr>
            <a:spLocks noGrp="1"/>
          </p:cNvSpPr>
          <p:nvPr>
            <p:ph type="dt" sz="half" idx="10"/>
          </p:nvPr>
        </p:nvSpPr>
        <p:spPr/>
        <p:txBody>
          <a:bodyPr/>
          <a:lstStyle/>
          <a:p>
            <a:fld id="{E6354D84-D0B3-49E2-B8DD-7ABA5DD4116E}" type="datetimeFigureOut">
              <a:rPr lang="hu-HU" smtClean="0"/>
              <a:t>2025. 09. 16.</a:t>
            </a:fld>
            <a:endParaRPr lang="hu-HU" dirty="0"/>
          </a:p>
        </p:txBody>
      </p:sp>
      <p:sp>
        <p:nvSpPr>
          <p:cNvPr id="6" name="Élőláb helye 5">
            <a:extLst>
              <a:ext uri="{FF2B5EF4-FFF2-40B4-BE49-F238E27FC236}">
                <a16:creationId xmlns:a16="http://schemas.microsoft.com/office/drawing/2014/main" id="{2B20ABFE-0278-A080-7F6C-996B248B5A96}"/>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E0C243D8-2372-687C-8F48-921E3789D6ED}"/>
              </a:ext>
            </a:extLst>
          </p:cNvPr>
          <p:cNvSpPr>
            <a:spLocks noGrp="1"/>
          </p:cNvSpPr>
          <p:nvPr>
            <p:ph type="sldNum" sz="quarter" idx="12"/>
          </p:nvPr>
        </p:nvSpPr>
        <p:spPr/>
        <p:txBody>
          <a:bodyPr/>
          <a:lstStyle/>
          <a:p>
            <a:fld id="{03B36E39-5F30-4357-8C34-BF331225531C}" type="slidenum">
              <a:rPr lang="hu-HU" smtClean="0"/>
              <a:t>‹#›</a:t>
            </a:fld>
            <a:endParaRPr lang="hu-HU" dirty="0"/>
          </a:p>
        </p:txBody>
      </p:sp>
    </p:spTree>
    <p:extLst>
      <p:ext uri="{BB962C8B-B14F-4D97-AF65-F5344CB8AC3E}">
        <p14:creationId xmlns:p14="http://schemas.microsoft.com/office/powerpoint/2010/main" val="284564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F7A6A"/>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1CA09F5-1A33-0A97-590C-15A004A06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50ACE23B-2287-F3CD-35C5-4CEE9523D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4409E57-A742-B5DE-0CDF-45953F759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54D84-D0B3-49E2-B8DD-7ABA5DD4116E}" type="datetimeFigureOut">
              <a:rPr lang="hu-HU" smtClean="0"/>
              <a:t>2025. 09. 16.</a:t>
            </a:fld>
            <a:endParaRPr lang="hu-HU" dirty="0"/>
          </a:p>
        </p:txBody>
      </p:sp>
      <p:sp>
        <p:nvSpPr>
          <p:cNvPr id="5" name="Élőláb helye 4">
            <a:extLst>
              <a:ext uri="{FF2B5EF4-FFF2-40B4-BE49-F238E27FC236}">
                <a16:creationId xmlns:a16="http://schemas.microsoft.com/office/drawing/2014/main" id="{1C43C963-E2D5-F677-91F5-558C6E143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a:extLst>
              <a:ext uri="{FF2B5EF4-FFF2-40B4-BE49-F238E27FC236}">
                <a16:creationId xmlns:a16="http://schemas.microsoft.com/office/drawing/2014/main" id="{FDBFD954-A933-AAE6-FFD8-B9B2339B6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36E39-5F30-4357-8C34-BF331225531C}" type="slidenum">
              <a:rPr lang="hu-HU" smtClean="0"/>
              <a:t>‹#›</a:t>
            </a:fld>
            <a:endParaRPr lang="hu-HU" dirty="0"/>
          </a:p>
        </p:txBody>
      </p:sp>
    </p:spTree>
    <p:extLst>
      <p:ext uri="{BB962C8B-B14F-4D97-AF65-F5344CB8AC3E}">
        <p14:creationId xmlns:p14="http://schemas.microsoft.com/office/powerpoint/2010/main" val="14081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Kép 4" descr="A képen szöveg, Betűtípus, képernyőkép, Grafika látható&#10;&#10;Automatikusan generált leírás">
            <a:extLst>
              <a:ext uri="{FF2B5EF4-FFF2-40B4-BE49-F238E27FC236}">
                <a16:creationId xmlns:a16="http://schemas.microsoft.com/office/drawing/2014/main" id="{13617B1D-CC05-6416-A26F-62CC8A55B957}"/>
              </a:ext>
            </a:extLst>
          </p:cNvPr>
          <p:cNvPicPr>
            <a:picLocks noChangeAspect="1"/>
          </p:cNvPicPr>
          <p:nvPr/>
        </p:nvPicPr>
        <p:blipFill rotWithShape="1">
          <a:blip r:embed="rId3">
            <a:extLst>
              <a:ext uri="{28A0092B-C50C-407E-A947-70E740481C1C}">
                <a14:useLocalDpi xmlns:a14="http://schemas.microsoft.com/office/drawing/2010/main" val="0"/>
              </a:ext>
            </a:extLst>
          </a:blip>
          <a:srcRect l="14864" t="4602" r="15498"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9105BF67-767B-7664-9B0A-F4B00439118C}"/>
              </a:ext>
            </a:extLst>
          </p:cNvPr>
          <p:cNvSpPr>
            <a:spLocks noGrp="1"/>
          </p:cNvSpPr>
          <p:nvPr>
            <p:ph type="ctrTitle"/>
          </p:nvPr>
        </p:nvSpPr>
        <p:spPr>
          <a:xfrm>
            <a:off x="481029" y="1826933"/>
            <a:ext cx="4268586" cy="3204134"/>
          </a:xfrm>
        </p:spPr>
        <p:txBody>
          <a:bodyPr anchor="ctr">
            <a:normAutofit/>
          </a:bodyPr>
          <a:lstStyle/>
          <a:p>
            <a:pPr algn="l"/>
            <a:r>
              <a:rPr lang="en-US" sz="4800" noProof="0" dirty="0">
                <a:solidFill>
                  <a:schemeClr val="bg1"/>
                </a:solidFill>
              </a:rPr>
              <a:t>Past and future </a:t>
            </a:r>
            <a:br>
              <a:rPr lang="en-US" sz="4800" noProof="0" dirty="0">
                <a:solidFill>
                  <a:schemeClr val="bg1"/>
                </a:solidFill>
              </a:rPr>
            </a:br>
            <a:r>
              <a:rPr lang="en-US" sz="4800" noProof="0" dirty="0">
                <a:solidFill>
                  <a:schemeClr val="bg1"/>
                </a:solidFill>
              </a:rPr>
              <a:t>- Hungary</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1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80" y="325369"/>
            <a:ext cx="4368602" cy="1956841"/>
          </a:xfrm>
        </p:spPr>
        <p:txBody>
          <a:bodyPr anchor="ctr">
            <a:normAutofit/>
          </a:bodyPr>
          <a:lstStyle/>
          <a:p>
            <a:r>
              <a:rPr lang="en-GB" sz="5400" dirty="0"/>
              <a:t>Background</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872899"/>
            <a:ext cx="4670097" cy="3320668"/>
          </a:xfrm>
        </p:spPr>
        <p:txBody>
          <a:bodyPr anchor="ctr">
            <a:normAutofit fontScale="92500" lnSpcReduction="20000"/>
          </a:bodyPr>
          <a:lstStyle/>
          <a:p>
            <a:endParaRPr lang="hu-HU" sz="2200" dirty="0"/>
          </a:p>
          <a:p>
            <a:r>
              <a:rPr lang="en-GB" dirty="0"/>
              <a:t>Central origin of heroes’ commemoration</a:t>
            </a:r>
          </a:p>
          <a:p>
            <a:pPr lvl="1"/>
            <a:r>
              <a:rPr lang="en-GB" dirty="0"/>
              <a:t>WWI. 1917 – central regulation of war memorials </a:t>
            </a:r>
          </a:p>
          <a:p>
            <a:pPr lvl="1"/>
            <a:r>
              <a:rPr lang="en-GB" dirty="0"/>
              <a:t>1924 – memorial day of fallen heroes</a:t>
            </a:r>
          </a:p>
          <a:p>
            <a:r>
              <a:rPr lang="en-GB" dirty="0"/>
              <a:t>WWII. – Hungarian Kingdom – frontline </a:t>
            </a:r>
          </a:p>
          <a:p>
            <a:pPr lvl="1"/>
            <a:r>
              <a:rPr lang="en-GB" dirty="0"/>
              <a:t>Incomplete KIA and MIA soldier's registry </a:t>
            </a:r>
          </a:p>
        </p:txBody>
      </p:sp>
      <p:pic>
        <p:nvPicPr>
          <p:cNvPr id="5"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02" y="906787"/>
            <a:ext cx="6878775" cy="504443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538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C679-7605-FE61-A1FF-9CF66BF4B06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5CCAF2-2CD5-5528-038A-144201D9CC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D19E7C-76C8-73A6-18CB-45D734CC99E6}"/>
              </a:ext>
            </a:extLst>
          </p:cNvPr>
          <p:cNvSpPr>
            <a:spLocks noGrp="1"/>
          </p:cNvSpPr>
          <p:nvPr>
            <p:ph type="title"/>
          </p:nvPr>
        </p:nvSpPr>
        <p:spPr>
          <a:xfrm>
            <a:off x="640080" y="325369"/>
            <a:ext cx="4368602" cy="1956841"/>
          </a:xfrm>
        </p:spPr>
        <p:txBody>
          <a:bodyPr anchor="ctr">
            <a:normAutofit/>
          </a:bodyPr>
          <a:lstStyle/>
          <a:p>
            <a:r>
              <a:rPr lang="en-GB" sz="5400" dirty="0"/>
              <a:t>Communist </a:t>
            </a:r>
            <a:r>
              <a:rPr lang="hu-HU" sz="5400" dirty="0"/>
              <a:t>„</a:t>
            </a:r>
            <a:r>
              <a:rPr lang="en-GB" sz="5400" dirty="0"/>
              <a:t>legacy</a:t>
            </a:r>
            <a:r>
              <a:rPr lang="hu-HU" sz="5400" dirty="0"/>
              <a:t>”</a:t>
            </a:r>
            <a:endParaRPr lang="en-GB" sz="5400" dirty="0"/>
          </a:p>
        </p:txBody>
      </p:sp>
      <p:sp>
        <p:nvSpPr>
          <p:cNvPr id="14" name="sketchy line">
            <a:extLst>
              <a:ext uri="{FF2B5EF4-FFF2-40B4-BE49-F238E27FC236}">
                <a16:creationId xmlns:a16="http://schemas.microsoft.com/office/drawing/2014/main" id="{2350832A-C0F6-625E-15E3-E3A06D846C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3BE8A84-DE98-979F-3FEC-7B9DBCD5C7B0}"/>
              </a:ext>
            </a:extLst>
          </p:cNvPr>
          <p:cNvSpPr>
            <a:spLocks noGrp="1"/>
          </p:cNvSpPr>
          <p:nvPr>
            <p:ph idx="1"/>
          </p:nvPr>
        </p:nvSpPr>
        <p:spPr>
          <a:xfrm>
            <a:off x="640080" y="2872899"/>
            <a:ext cx="4243589" cy="3320668"/>
          </a:xfrm>
        </p:spPr>
        <p:txBody>
          <a:bodyPr anchor="ctr">
            <a:normAutofit/>
          </a:bodyPr>
          <a:lstStyle/>
          <a:p>
            <a:r>
              <a:rPr lang="en-GB" sz="2200" dirty="0"/>
              <a:t>Forming the historical thinking</a:t>
            </a:r>
          </a:p>
          <a:p>
            <a:r>
              <a:rPr lang="en-GB" sz="2200" dirty="0"/>
              <a:t>Forming and aiming the Hungarian self-awareness </a:t>
            </a:r>
            <a:r>
              <a:rPr lang="en-GB" sz="2200" dirty="0">
                <a:sym typeface="Wingdings" panose="05000000000000000000" pitchFamily="2" charset="2"/>
              </a:rPr>
              <a:t> communism still with us </a:t>
            </a:r>
          </a:p>
          <a:p>
            <a:r>
              <a:rPr lang="en-GB" sz="2200" dirty="0">
                <a:sym typeface="Wingdings" panose="05000000000000000000" pitchFamily="2" charset="2"/>
              </a:rPr>
              <a:t>We must defeat the consequences of a 40 years gap</a:t>
            </a:r>
            <a:endParaRPr lang="en-GB" sz="2200" dirty="0"/>
          </a:p>
        </p:txBody>
      </p:sp>
      <p:pic>
        <p:nvPicPr>
          <p:cNvPr id="5" name="Tartalom helye 4">
            <a:extLst>
              <a:ext uri="{FF2B5EF4-FFF2-40B4-BE49-F238E27FC236}">
                <a16:creationId xmlns:a16="http://schemas.microsoft.com/office/drawing/2014/main" id="{AA31F78C-E91D-D885-2FD7-F6371BBFE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02" y="906787"/>
            <a:ext cx="6878775" cy="504443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374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80" y="325369"/>
            <a:ext cx="4368602" cy="1956841"/>
          </a:xfrm>
        </p:spPr>
        <p:txBody>
          <a:bodyPr anchor="ctr">
            <a:normAutofit/>
          </a:bodyPr>
          <a:lstStyle/>
          <a:p>
            <a:r>
              <a:rPr lang="en-GB" sz="5400" dirty="0"/>
              <a:t>Mission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909771"/>
            <a:ext cx="4243589" cy="3320668"/>
          </a:xfrm>
        </p:spPr>
        <p:txBody>
          <a:bodyPr anchor="ctr">
            <a:normAutofit fontScale="92500"/>
          </a:bodyPr>
          <a:lstStyle/>
          <a:p>
            <a:r>
              <a:rPr lang="en-GB" sz="2200" dirty="0"/>
              <a:t>Consistent and step-by-step built remembrance policy</a:t>
            </a:r>
            <a:endParaRPr lang="hu-HU" sz="2200" dirty="0"/>
          </a:p>
          <a:p>
            <a:r>
              <a:rPr lang="en-GB" sz="2200" dirty="0"/>
              <a:t>Bringing back our heroes and spread their story widely</a:t>
            </a:r>
            <a:endParaRPr lang="hu-HU" sz="2200" dirty="0"/>
          </a:p>
          <a:p>
            <a:r>
              <a:rPr lang="en-GB" sz="2200" dirty="0"/>
              <a:t>Researching, publishing, encouraging the people visiting the graveyards</a:t>
            </a:r>
            <a:endParaRPr lang="hu-HU" sz="2200" dirty="0"/>
          </a:p>
          <a:p>
            <a:r>
              <a:rPr lang="en-GB" sz="2200" dirty="0"/>
              <a:t>Main goal: discover the places of all </a:t>
            </a:r>
            <a:r>
              <a:rPr lang="hu-HU" sz="2200" dirty="0"/>
              <a:t>K</a:t>
            </a:r>
            <a:r>
              <a:rPr lang="en-GB" sz="2200" dirty="0"/>
              <a:t>IA or MIA Hungarian soldiers and identify them and find their families</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1620671"/>
            <a:ext cx="6023743" cy="3616657"/>
          </a:xfrm>
          <a:prstGeom prst="rect">
            <a:avLst/>
          </a:prstGeom>
          <a:effectLst/>
        </p:spPr>
      </p:pic>
      <p:pic>
        <p:nvPicPr>
          <p:cNvPr id="7"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02" y="1363995"/>
            <a:ext cx="6878775" cy="413001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0100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80" y="325369"/>
            <a:ext cx="4368602" cy="1956841"/>
          </a:xfrm>
        </p:spPr>
        <p:txBody>
          <a:bodyPr anchor="ctr">
            <a:normAutofit/>
          </a:bodyPr>
          <a:lstStyle/>
          <a:p>
            <a:r>
              <a:rPr lang="hu-HU" sz="5400" dirty="0" err="1"/>
              <a:t>Role</a:t>
            </a:r>
            <a:endParaRPr lang="en-GB" sz="54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872899"/>
            <a:ext cx="4243589" cy="3320668"/>
          </a:xfrm>
        </p:spPr>
        <p:txBody>
          <a:bodyPr anchor="ctr">
            <a:normAutofit/>
          </a:bodyPr>
          <a:lstStyle/>
          <a:p>
            <a:r>
              <a:rPr lang="en-GB" sz="2200" dirty="0"/>
              <a:t>Link between the past and the future</a:t>
            </a:r>
          </a:p>
          <a:p>
            <a:pPr lvl="1"/>
            <a:r>
              <a:rPr lang="en-GB" sz="1800" dirty="0"/>
              <a:t>Museum helps </a:t>
            </a:r>
          </a:p>
          <a:p>
            <a:pPr lvl="1"/>
            <a:r>
              <a:rPr lang="en-GB" sz="1800" dirty="0"/>
              <a:t>Databases</a:t>
            </a:r>
          </a:p>
          <a:p>
            <a:pPr lvl="1"/>
            <a:r>
              <a:rPr lang="en-GB" sz="1800" dirty="0"/>
              <a:t>Structure</a:t>
            </a:r>
          </a:p>
          <a:p>
            <a:pPr lvl="1"/>
            <a:r>
              <a:rPr lang="en-GB" sz="1800" dirty="0"/>
              <a:t>Research </a:t>
            </a:r>
            <a:r>
              <a:rPr lang="en-GB" sz="1800" dirty="0">
                <a:sym typeface="Wingdings" panose="05000000000000000000" pitchFamily="2" charset="2"/>
              </a:rPr>
              <a:t> Reburial</a:t>
            </a:r>
            <a:endParaRPr lang="en-GB" sz="1800" dirty="0"/>
          </a:p>
        </p:txBody>
      </p:sp>
      <p:pic>
        <p:nvPicPr>
          <p:cNvPr id="5"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702" y="965342"/>
            <a:ext cx="6878775" cy="492732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65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25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25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25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80" y="325369"/>
            <a:ext cx="4368602" cy="1956841"/>
          </a:xfrm>
        </p:spPr>
        <p:txBody>
          <a:bodyPr anchor="ctr">
            <a:normAutofit/>
          </a:bodyPr>
          <a:lstStyle/>
          <a:p>
            <a:r>
              <a:rPr lang="hu-HU" sz="5400" dirty="0" err="1"/>
              <a:t>Role</a:t>
            </a:r>
            <a:endParaRPr lang="en-GB" sz="54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872899"/>
            <a:ext cx="4243589" cy="3320668"/>
          </a:xfrm>
        </p:spPr>
        <p:txBody>
          <a:bodyPr anchor="ctr">
            <a:normAutofit/>
          </a:bodyPr>
          <a:lstStyle/>
          <a:p>
            <a:r>
              <a:rPr lang="en-GB" sz="2200" dirty="0"/>
              <a:t>Link between the past and the future</a:t>
            </a:r>
          </a:p>
          <a:p>
            <a:pPr lvl="1"/>
            <a:r>
              <a:rPr lang="en-GB" sz="1800" dirty="0"/>
              <a:t>Museum helps </a:t>
            </a:r>
          </a:p>
          <a:p>
            <a:pPr lvl="1"/>
            <a:r>
              <a:rPr lang="en-GB" sz="1800" dirty="0"/>
              <a:t>Databases</a:t>
            </a:r>
          </a:p>
          <a:p>
            <a:pPr lvl="1"/>
            <a:r>
              <a:rPr lang="en-GB" sz="1800" dirty="0"/>
              <a:t>Structure</a:t>
            </a:r>
          </a:p>
          <a:p>
            <a:pPr lvl="1"/>
            <a:r>
              <a:rPr lang="en-GB" sz="1800" dirty="0"/>
              <a:t>Research </a:t>
            </a:r>
            <a:r>
              <a:rPr lang="en-GB" sz="1800" dirty="0">
                <a:sym typeface="Wingdings" panose="05000000000000000000" pitchFamily="2" charset="2"/>
              </a:rPr>
              <a:t> Reburial</a:t>
            </a:r>
            <a:endParaRPr lang="en-GB" sz="1800" dirty="0"/>
          </a:p>
        </p:txBody>
      </p:sp>
      <p:pic>
        <p:nvPicPr>
          <p:cNvPr id="5"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702" y="1136079"/>
            <a:ext cx="6878775" cy="45858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21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25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25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25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80" y="325369"/>
            <a:ext cx="4368602" cy="1956841"/>
          </a:xfrm>
        </p:spPr>
        <p:txBody>
          <a:bodyPr anchor="ctr">
            <a:normAutofit/>
          </a:bodyPr>
          <a:lstStyle/>
          <a:p>
            <a:r>
              <a:rPr lang="en-GB" sz="5400" dirty="0"/>
              <a:t>Tribute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872899"/>
            <a:ext cx="4243589" cy="3320668"/>
          </a:xfrm>
        </p:spPr>
        <p:txBody>
          <a:bodyPr anchor="ctr">
            <a:normAutofit/>
          </a:bodyPr>
          <a:lstStyle/>
          <a:p>
            <a:r>
              <a:rPr lang="en-GB" sz="1800" dirty="0"/>
              <a:t>Central cemetery and local memorial places</a:t>
            </a:r>
          </a:p>
          <a:p>
            <a:r>
              <a:rPr lang="en-GB" sz="1800" dirty="0"/>
              <a:t>We should</a:t>
            </a:r>
            <a:r>
              <a:rPr lang="hu-HU" sz="1800" dirty="0"/>
              <a:t> </a:t>
            </a:r>
            <a:r>
              <a:rPr lang="en-GB" sz="1800" dirty="0"/>
              <a:t>support the researchers and the local  „historians”</a:t>
            </a:r>
          </a:p>
        </p:txBody>
      </p:sp>
      <p:pic>
        <p:nvPicPr>
          <p:cNvPr id="5"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11702" y="1136265"/>
            <a:ext cx="6878775" cy="458547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831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80" y="325369"/>
            <a:ext cx="4368602" cy="1956841"/>
          </a:xfrm>
        </p:spPr>
        <p:txBody>
          <a:bodyPr anchor="ctr">
            <a:normAutofit/>
          </a:bodyPr>
          <a:lstStyle/>
          <a:p>
            <a:r>
              <a:rPr lang="hu-HU" sz="5400"/>
              <a:t>Future tasks</a:t>
            </a:r>
            <a:endParaRPr lang="en-GB" sz="54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872899"/>
            <a:ext cx="4243589" cy="3320668"/>
          </a:xfrm>
        </p:spPr>
        <p:txBody>
          <a:bodyPr anchor="ctr">
            <a:normAutofit/>
          </a:bodyPr>
          <a:lstStyle/>
          <a:p>
            <a:r>
              <a:rPr lang="en-US" sz="2400" noProof="0" dirty="0"/>
              <a:t>Focus on new policies</a:t>
            </a:r>
          </a:p>
          <a:p>
            <a:r>
              <a:rPr lang="en-US" sz="2400" noProof="0" dirty="0" smtClean="0"/>
              <a:t>Help</a:t>
            </a:r>
            <a:r>
              <a:rPr lang="hu-HU" sz="2400" noProof="0" dirty="0" smtClean="0"/>
              <a:t> </a:t>
            </a:r>
            <a:r>
              <a:rPr lang="hu-HU" sz="2400" noProof="0" smtClean="0"/>
              <a:t>to</a:t>
            </a:r>
            <a:r>
              <a:rPr lang="en-US" sz="2400" noProof="0" smtClean="0"/>
              <a:t> </a:t>
            </a:r>
            <a:r>
              <a:rPr lang="en-US" sz="2400" noProof="0" dirty="0"/>
              <a:t>improve effective research on the same or better quality</a:t>
            </a:r>
          </a:p>
        </p:txBody>
      </p:sp>
      <p:pic>
        <p:nvPicPr>
          <p:cNvPr id="5"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6765" y="755581"/>
            <a:ext cx="7129116" cy="534683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5616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76FFE1C3-3EFA-1BB2-5711-F6C454C9CFDD}"/>
              </a:ext>
            </a:extLst>
          </p:cNvPr>
          <p:cNvSpPr>
            <a:spLocks noGrp="1"/>
          </p:cNvSpPr>
          <p:nvPr>
            <p:ph type="title"/>
          </p:nvPr>
        </p:nvSpPr>
        <p:spPr>
          <a:xfrm>
            <a:off x="640079" y="325369"/>
            <a:ext cx="5527965" cy="1956841"/>
          </a:xfrm>
        </p:spPr>
        <p:txBody>
          <a:bodyPr anchor="ctr">
            <a:normAutofit/>
          </a:bodyPr>
          <a:lstStyle/>
          <a:p>
            <a:r>
              <a:rPr lang="en-GB" sz="5400" dirty="0"/>
              <a:t>Contact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A865CD98-8319-B31B-B516-6A4AB31781A9}"/>
              </a:ext>
            </a:extLst>
          </p:cNvPr>
          <p:cNvSpPr>
            <a:spLocks noGrp="1"/>
          </p:cNvSpPr>
          <p:nvPr>
            <p:ph idx="1"/>
          </p:nvPr>
        </p:nvSpPr>
        <p:spPr>
          <a:xfrm>
            <a:off x="640080" y="2872899"/>
            <a:ext cx="4243589" cy="3320668"/>
          </a:xfrm>
        </p:spPr>
        <p:txBody>
          <a:bodyPr anchor="ctr">
            <a:normAutofit/>
          </a:bodyPr>
          <a:lstStyle/>
          <a:p>
            <a:r>
              <a:rPr lang="en-GB" sz="2200" dirty="0"/>
              <a:t>Address: 1087 Budapest </a:t>
            </a:r>
            <a:r>
              <a:rPr lang="en-GB" sz="2200" dirty="0" err="1"/>
              <a:t>Kerepesi</a:t>
            </a:r>
            <a:r>
              <a:rPr lang="en-GB" sz="2200" dirty="0"/>
              <a:t> </a:t>
            </a:r>
            <a:r>
              <a:rPr lang="en-GB" sz="2200" dirty="0" err="1"/>
              <a:t>út</a:t>
            </a:r>
            <a:r>
              <a:rPr lang="en-GB" sz="2200" dirty="0"/>
              <a:t> 29/B HUNGARY</a:t>
            </a:r>
          </a:p>
          <a:p>
            <a:r>
              <a:rPr lang="en-GB" sz="2200" dirty="0"/>
              <a:t>E-mail: hadisir@hm.gov.hu</a:t>
            </a:r>
            <a:endParaRPr lang="hu-HU" sz="2200" dirty="0"/>
          </a:p>
          <a:p>
            <a:r>
              <a:rPr lang="hu-HU" sz="2200" dirty="0"/>
              <a:t>Facebook: https://www.facebook.com/hadisirgondozas/</a:t>
            </a:r>
            <a:endParaRPr lang="en-GB" sz="2200" dirty="0"/>
          </a:p>
          <a:p>
            <a:pPr marL="914400" lvl="2" indent="0">
              <a:buNone/>
            </a:pPr>
            <a:endParaRPr lang="en-GB" sz="1400" dirty="0"/>
          </a:p>
        </p:txBody>
      </p:sp>
      <p:pic>
        <p:nvPicPr>
          <p:cNvPr id="5" name="Tartalom helye 4">
            <a:extLst>
              <a:ext uri="{FF2B5EF4-FFF2-40B4-BE49-F238E27FC236}">
                <a16:creationId xmlns:a16="http://schemas.microsoft.com/office/drawing/2014/main" id="{B77A66F7-F2F1-598B-0A20-C3837E8BA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702" y="1137110"/>
            <a:ext cx="6878775" cy="458378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3722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1354</Words>
  <Application>Microsoft Office PowerPoint</Application>
  <PresentationFormat>Szélesvásznú</PresentationFormat>
  <Paragraphs>87</Paragraphs>
  <Slides>9</Slides>
  <Notes>9</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9</vt:i4>
      </vt:variant>
    </vt:vector>
  </HeadingPairs>
  <TitlesOfParts>
    <vt:vector size="14" baseType="lpstr">
      <vt:lpstr>Arial</vt:lpstr>
      <vt:lpstr>Calibri</vt:lpstr>
      <vt:lpstr>Calibri Light</vt:lpstr>
      <vt:lpstr>Wingdings</vt:lpstr>
      <vt:lpstr>Office-téma</vt:lpstr>
      <vt:lpstr>Past and future  - Hungary</vt:lpstr>
      <vt:lpstr>Background</vt:lpstr>
      <vt:lpstr>Communist „legacy”</vt:lpstr>
      <vt:lpstr>Mission</vt:lpstr>
      <vt:lpstr>Role</vt:lpstr>
      <vt:lpstr>Role</vt:lpstr>
      <vt:lpstr>Tribute</vt:lpstr>
      <vt:lpstr>Future tasks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ismeretlen katona sírja</dc:title>
  <dc:creator>geza.kovacs84@gmail.com</dc:creator>
  <cp:lastModifiedBy>Kovács Géza ha.</cp:lastModifiedBy>
  <cp:revision>61</cp:revision>
  <dcterms:created xsi:type="dcterms:W3CDTF">2023-10-26T22:55:20Z</dcterms:created>
  <dcterms:modified xsi:type="dcterms:W3CDTF">2025-09-16T07:44:10Z</dcterms:modified>
</cp:coreProperties>
</file>