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17" r:id="rId5"/>
    <p:sldId id="320" r:id="rId6"/>
    <p:sldId id="336" r:id="rId7"/>
    <p:sldId id="321" r:id="rId8"/>
    <p:sldId id="327" r:id="rId9"/>
    <p:sldId id="337" r:id="rId10"/>
    <p:sldId id="328" r:id="rId11"/>
    <p:sldId id="338" r:id="rId12"/>
    <p:sldId id="329" r:id="rId13"/>
    <p:sldId id="339" r:id="rId14"/>
    <p:sldId id="341" r:id="rId15"/>
    <p:sldId id="342" r:id="rId16"/>
    <p:sldId id="333" r:id="rId17"/>
    <p:sldId id="340" r:id="rId18"/>
    <p:sldId id="343" r:id="rId19"/>
    <p:sldId id="344" r:id="rId20"/>
    <p:sldId id="325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A57C"/>
    <a:srgbClr val="E4DACA"/>
    <a:srgbClr val="46A5E6"/>
    <a:srgbClr val="E6DCCC"/>
    <a:srgbClr val="003189"/>
    <a:srgbClr val="E2011C"/>
    <a:srgbClr val="58585A"/>
    <a:srgbClr val="D4310F"/>
    <a:srgbClr val="B634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20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96" y="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A754C-D29F-409C-8E12-26F5DAA737FE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5BB6F-0217-4EE7-B79D-E88BBC9564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956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39E458-9AEA-409F-8B3E-60D3B8E19A4E}" type="datetimeFigureOut">
              <a:rPr lang="fr-FR" smtClean="0"/>
              <a:pPr/>
              <a:t>17/09/2025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97816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517359" y="4022944"/>
            <a:ext cx="5811252" cy="44352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A5E3F7-1A1E-4F92-9DDA-3A3CF9C2CB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91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353961" y="2265680"/>
            <a:ext cx="11474245" cy="2296795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353961" y="4589463"/>
            <a:ext cx="1147424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216851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6ACDE177-94B2-4F07-B8E6-764324117036}" type="datetime1">
              <a:rPr lang="fr-FR" smtClean="0"/>
              <a:t>17/09/2025</a:t>
            </a:fld>
            <a:endParaRPr lang="fr-FR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833151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Koblenz - 16/11/2022 Symposium 50 years German Army Memorial</a:t>
            </a:r>
            <a:endParaRPr lang="fr-FR" dirty="0"/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62613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ZoneTexte 2"/>
          <p:cNvSpPr txBox="1">
            <a:spLocks noChangeArrowheads="1"/>
          </p:cNvSpPr>
          <p:nvPr userDrawn="1"/>
        </p:nvSpPr>
        <p:spPr bwMode="auto">
          <a:xfrm>
            <a:off x="2643124" y="6389053"/>
            <a:ext cx="395020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altLang="fr-FR" sz="900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fr-FR" alt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900" dirty="0">
                <a:latin typeface="Arial" panose="020B0604020202020204" pitchFamily="34" charset="0"/>
                <a:cs typeface="Arial" panose="020B0604020202020204" pitchFamily="34" charset="0"/>
              </a:rPr>
              <a:t>Direction des ressources humaines du ministère de la Défense</a:t>
            </a:r>
          </a:p>
          <a:p>
            <a:pPr algn="l" eaLnBrk="1" hangingPunct="1"/>
            <a:endParaRPr lang="fr-FR" altLang="fr-F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42AFDC2-729B-5C42-8677-AD3B1A69F2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4380" cy="6858000"/>
          </a:xfrm>
          <a:prstGeom prst="rect">
            <a:avLst/>
          </a:prstGeom>
        </p:spPr>
      </p:pic>
      <p:sp>
        <p:nvSpPr>
          <p:cNvPr id="10" name="ZoneTexte 5">
            <a:extLst>
              <a:ext uri="{FF2B5EF4-FFF2-40B4-BE49-F238E27FC236}">
                <a16:creationId xmlns:a16="http://schemas.microsoft.com/office/drawing/2014/main" id="{3E1C5546-71F9-2548-B895-4137F1F66D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7807" y="5822018"/>
            <a:ext cx="59253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600" b="1" dirty="0">
                <a:latin typeface="Marianne" panose="02000000000000000000" pitchFamily="2" charset="0"/>
              </a:rPr>
              <a:t>Secrétariat général pour l’administration</a:t>
            </a:r>
            <a:endParaRPr lang="fr-FR" altLang="fr-FR" sz="1600" dirty="0">
              <a:latin typeface="Marianne" panose="02000000000000000000" pitchFamily="2" charset="0"/>
            </a:endParaRPr>
          </a:p>
          <a:p>
            <a:r>
              <a:rPr lang="fr-FR" altLang="fr-FR" sz="1600" dirty="0">
                <a:latin typeface="Marianne Light" panose="02000000000000000000" pitchFamily="2" charset="0"/>
              </a:rPr>
              <a:t>Direction de la mémoire, de la culture et des archives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1388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3290" y="904568"/>
            <a:ext cx="4296697" cy="973394"/>
          </a:xfrm>
        </p:spPr>
        <p:txBody>
          <a:bodyPr anchor="t" anchorCtr="0"/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04569"/>
            <a:ext cx="6635186" cy="5288886"/>
          </a:xfrm>
        </p:spPr>
        <p:txBody>
          <a:bodyPr>
            <a:normAutofit/>
          </a:bodyPr>
          <a:lstStyle>
            <a:lvl1pPr marL="361950" indent="-361950">
              <a:defRPr sz="2000"/>
            </a:lvl1pPr>
            <a:lvl2pPr marL="447675" indent="-173038"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93290" y="1877962"/>
            <a:ext cx="4296697" cy="43154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F52EC3F3-1ACD-AB4B-A46D-975CA5E2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405B3118-87EC-4348-B4BF-856EC75915CD}" type="datetime1">
              <a:rPr lang="fr-FR" smtClean="0"/>
              <a:t>17/09/2025</a:t>
            </a:fld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893C086D-5DEF-5444-B44B-F2E1BC9A4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Koblenz - 16/11/2022 Symposium 50 years German Army Memorial</a:t>
            </a:r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EE693B3C-43B4-0B4D-AB6F-D7F5F6876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857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1601" y="904569"/>
            <a:ext cx="6645736" cy="52888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93290" y="904568"/>
            <a:ext cx="4296697" cy="973394"/>
          </a:xfrm>
        </p:spPr>
        <p:txBody>
          <a:bodyPr anchor="t" anchorCtr="0"/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93290" y="1877962"/>
            <a:ext cx="4296697" cy="43154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170899B0-ADAB-7E4C-8E56-31A37BE8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97C7139-F9F5-46F8-82C9-C5B8FEEB52BC}" type="datetime1">
              <a:rPr lang="fr-FR" smtClean="0"/>
              <a:t>17/09/2025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67E13229-2A7C-5D44-BEEB-4C9150EE5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Koblenz - 16/11/2022 Symposium 50 years German Army Memorial</a:t>
            </a: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CD6396CC-EA50-9740-A7F1-B317029EB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7728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0524" y="793524"/>
            <a:ext cx="11399141" cy="71164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0525" y="1536787"/>
            <a:ext cx="11399140" cy="4640175"/>
          </a:xfrm>
        </p:spPr>
        <p:txBody>
          <a:bodyPr vert="eaVert"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41B8FE16-7E50-B346-A6E0-09B51D7C7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476E4067-A2B1-4D89-9283-4818E012CDFE}" type="datetime1">
              <a:rPr lang="fr-FR" smtClean="0"/>
              <a:t>17/09/2025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DF98E14-94BE-1E42-B28A-4C59A1723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Koblenz - 16/11/2022 Symposium 50 years German Army Memorial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B1C89CF-CF64-9446-B9F4-9D54C5D4D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8018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899" y="844951"/>
            <a:ext cx="3104427" cy="533201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844951"/>
            <a:ext cx="7734300" cy="5332011"/>
          </a:xfrm>
        </p:spPr>
        <p:txBody>
          <a:bodyPr vert="eaVert"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B37E41D8-F2AE-8541-B92A-AE05B3D24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13769414-357E-488D-B8C1-428F9C0E1B6C}" type="datetime1">
              <a:rPr lang="fr-FR" smtClean="0"/>
              <a:t>17/09/2025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A4E61DE4-12BE-0046-B9A6-11250B94E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Koblenz - 16/11/2022 Symposium 50 years German Army Memorial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726EDF18-1F3A-5C45-AA73-0A67149EF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332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913067-3538-554C-8FEA-FDA38657A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353961" y="2265680"/>
            <a:ext cx="11474245" cy="2296795"/>
          </a:xfrm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353961" y="4589463"/>
            <a:ext cx="11474245" cy="1500187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50633EE3-AD4A-4E73-BF2D-6E559189DD25}" type="datetime1">
              <a:rPr lang="fr-FR" smtClean="0"/>
              <a:t>17/09/2025</a:t>
            </a:fld>
            <a:endParaRPr lang="fr-FR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Koblenz - 16/11/2022 Symposium 50 years German Army Memorial</a:t>
            </a:r>
            <a:endParaRPr lang="fr-FR" dirty="0"/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8FDD09-A185-8840-B7A3-F5865CE6F3DE}"/>
              </a:ext>
            </a:extLst>
          </p:cNvPr>
          <p:cNvSpPr txBox="1"/>
          <p:nvPr userDrawn="1"/>
        </p:nvSpPr>
        <p:spPr>
          <a:xfrm>
            <a:off x="6831106" y="777234"/>
            <a:ext cx="497468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latin typeface="Marianne" panose="02000000000000000000" pitchFamily="2" charset="0"/>
              </a:rPr>
              <a:t>Secrétariat général</a:t>
            </a:r>
          </a:p>
          <a:p>
            <a:pPr algn="r">
              <a:spcAft>
                <a:spcPts val="600"/>
              </a:spcAft>
            </a:pPr>
            <a:r>
              <a:rPr lang="fr-FR" sz="2000" b="1" dirty="0">
                <a:latin typeface="Marianne" panose="02000000000000000000" pitchFamily="2" charset="0"/>
              </a:rPr>
              <a:t>pour l’administration</a:t>
            </a:r>
            <a:endParaRPr lang="fr-FR" sz="2000" dirty="0">
              <a:latin typeface="Marianne" panose="02000000000000000000" pitchFamily="2" charset="0"/>
            </a:endParaRPr>
          </a:p>
          <a:p>
            <a:pPr algn="r">
              <a:lnSpc>
                <a:spcPct val="100000"/>
              </a:lnSpc>
            </a:pPr>
            <a:r>
              <a:rPr lang="fr-FR" sz="2000" b="0" i="0" dirty="0">
                <a:latin typeface="Marianne Light" panose="02000000000000000000" pitchFamily="2" charset="0"/>
              </a:rPr>
              <a:t>Direction de la mémoire,</a:t>
            </a:r>
            <a:br>
              <a:rPr lang="fr-FR" sz="2000" b="0" i="0" dirty="0">
                <a:latin typeface="Marianne Light" panose="02000000000000000000" pitchFamily="2" charset="0"/>
              </a:rPr>
            </a:br>
            <a:r>
              <a:rPr lang="fr-FR" sz="2000" b="0" i="0" dirty="0">
                <a:latin typeface="Marianne Light" panose="02000000000000000000" pitchFamily="2" charset="0"/>
              </a:rPr>
              <a:t>de la culture et des archives</a:t>
            </a:r>
          </a:p>
        </p:txBody>
      </p:sp>
    </p:spTree>
    <p:extLst>
      <p:ext uri="{BB962C8B-B14F-4D97-AF65-F5344CB8AC3E}">
        <p14:creationId xmlns:p14="http://schemas.microsoft.com/office/powerpoint/2010/main" val="87524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913067-3538-554C-8FEA-FDA38657A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DBEA96DA-D6D4-4521-97F4-0BFBA51A3E55}" type="datetime1">
              <a:rPr lang="fr-FR" smtClean="0"/>
              <a:t>17/09/2025</a:t>
            </a:fld>
            <a:endParaRPr lang="fr-FR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Koblenz - 16/11/2022 Symposium 50 years German Army Memorial</a:t>
            </a:r>
            <a:endParaRPr lang="fr-FR" dirty="0"/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248065-2D5B-0849-BE75-3B91972D312F}"/>
              </a:ext>
            </a:extLst>
          </p:cNvPr>
          <p:cNvSpPr/>
          <p:nvPr userDrawn="1"/>
        </p:nvSpPr>
        <p:spPr>
          <a:xfrm>
            <a:off x="520860" y="2707786"/>
            <a:ext cx="11823539" cy="36119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52A14207-0A0C-0F44-AB34-63EADE88A16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0861" y="2707785"/>
            <a:ext cx="11671140" cy="3611992"/>
          </a:xfrm>
        </p:spPr>
        <p:txBody>
          <a:bodyPr>
            <a:normAutofit/>
          </a:bodyPr>
          <a:lstStyle>
            <a:lvl1pPr marL="271463" indent="-271463">
              <a:defRPr sz="1500"/>
            </a:lvl1pPr>
            <a:lvl2pPr marL="607219" indent="-264319"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96865" y="2265680"/>
            <a:ext cx="11474245" cy="2296795"/>
          </a:xfrm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696865" y="4589463"/>
            <a:ext cx="11474245" cy="1500187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18FDD09-A185-8840-B7A3-F5865CE6F3DE}"/>
              </a:ext>
            </a:extLst>
          </p:cNvPr>
          <p:cNvSpPr txBox="1"/>
          <p:nvPr userDrawn="1"/>
        </p:nvSpPr>
        <p:spPr>
          <a:xfrm>
            <a:off x="6831106" y="777234"/>
            <a:ext cx="497468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latin typeface="Marianne" panose="02000000000000000000" pitchFamily="2" charset="0"/>
              </a:rPr>
              <a:t>Secrétariat général</a:t>
            </a:r>
          </a:p>
          <a:p>
            <a:pPr algn="r">
              <a:spcAft>
                <a:spcPts val="600"/>
              </a:spcAft>
            </a:pPr>
            <a:r>
              <a:rPr lang="fr-FR" sz="2000" b="1" dirty="0">
                <a:latin typeface="Marianne" panose="02000000000000000000" pitchFamily="2" charset="0"/>
              </a:rPr>
              <a:t>pour l’administration</a:t>
            </a:r>
            <a:endParaRPr lang="fr-FR" sz="2000" dirty="0">
              <a:latin typeface="Marianne" panose="02000000000000000000" pitchFamily="2" charset="0"/>
            </a:endParaRPr>
          </a:p>
          <a:p>
            <a:pPr algn="r">
              <a:lnSpc>
                <a:spcPct val="100000"/>
              </a:lnSpc>
            </a:pPr>
            <a:r>
              <a:rPr lang="fr-FR" sz="2000" b="0" i="0" dirty="0">
                <a:latin typeface="Marianne Light" panose="02000000000000000000" pitchFamily="2" charset="0"/>
              </a:rPr>
              <a:t>Direction des patrimoines, </a:t>
            </a:r>
            <a:br>
              <a:rPr lang="fr-FR" sz="2000" b="0" i="0" dirty="0">
                <a:latin typeface="Marianne Light" panose="02000000000000000000" pitchFamily="2" charset="0"/>
              </a:rPr>
            </a:br>
            <a:r>
              <a:rPr lang="fr-FR" sz="2000" b="0" i="0" dirty="0">
                <a:latin typeface="Marianne Light" panose="02000000000000000000" pitchFamily="2" charset="0"/>
              </a:rPr>
              <a:t>de la mémoire et des archives</a:t>
            </a:r>
          </a:p>
        </p:txBody>
      </p:sp>
    </p:spTree>
    <p:extLst>
      <p:ext uri="{BB962C8B-B14F-4D97-AF65-F5344CB8AC3E}">
        <p14:creationId xmlns:p14="http://schemas.microsoft.com/office/powerpoint/2010/main" val="413485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B70F69CC-29A4-8442-80AB-B5C6193DFE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C218C8A-6280-40A6-9824-86E79B05A457}" type="datetime1">
              <a:rPr lang="fr-FR" smtClean="0"/>
              <a:t>17/09/2025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FC55C6B-C44A-5246-A18F-1896B573D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Koblenz - 16/11/2022 Symposium 50 years German Army Memorial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88B7086-8A39-8B47-A8F0-35BCC483B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990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4297" y="1533832"/>
            <a:ext cx="11493909" cy="3028644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4297" y="4542503"/>
            <a:ext cx="11493909" cy="154714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3CF7E79-7EDA-6D49-A7E2-E3046507B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74BACBC9-9EB5-4119-B942-6406E01BCFA5}" type="datetime1">
              <a:rPr lang="fr-FR" smtClean="0"/>
              <a:t>17/09/2025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84E8D88-490D-9046-8829-F019A929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Koblenz - 16/11/2022 Symposium 50 years German Army Memorial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3E40C65-8C8B-9C44-9399-B4499E598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18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0524" y="941441"/>
            <a:ext cx="11445875" cy="7116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3293" y="1797652"/>
            <a:ext cx="5518355" cy="4641533"/>
          </a:xfrm>
        </p:spPr>
        <p:txBody>
          <a:bodyPr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27057" y="1797652"/>
            <a:ext cx="5518355" cy="4641534"/>
          </a:xfrm>
        </p:spPr>
        <p:txBody>
          <a:bodyPr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B8AB4AF4-71F1-944B-808A-A1BDAE5B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B597D724-E310-4A08-B2B4-05388C713B72}" type="datetime1">
              <a:rPr lang="fr-FR" smtClean="0"/>
              <a:t>17/09/2025</a:t>
            </a:fld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9C26BBB8-A720-374D-AA84-8F9F3AE51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Koblenz - 16/11/2022 Symposium 50 years German Army Memorial</a:t>
            </a:r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2341293D-0E29-894A-8333-8A918FEC3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0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7340" y="1518163"/>
            <a:ext cx="5507999" cy="796411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97339" y="2505075"/>
            <a:ext cx="5508000" cy="3684588"/>
          </a:xfrm>
        </p:spPr>
        <p:txBody>
          <a:bodyPr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29515" y="1518163"/>
            <a:ext cx="5517832" cy="7964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29512" y="2505075"/>
            <a:ext cx="5508000" cy="3684588"/>
          </a:xfrm>
        </p:spPr>
        <p:txBody>
          <a:bodyPr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E2D66F0-6808-504F-821F-8483E01E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4" y="941441"/>
            <a:ext cx="11445875" cy="7116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FD1B3CDB-0DB6-1646-A8B5-117EABD39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5785B551-A23C-4251-B1FE-27A4613F4CBD}" type="datetime1">
              <a:rPr lang="fr-FR" smtClean="0"/>
              <a:t>17/09/2025</a:t>
            </a:fld>
            <a:endParaRPr lang="fr-FR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3C6A7DF1-1414-A74C-8674-6B30D57DD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Koblenz - 16/11/2022 Symposium 50 years German Army Memorial</a:t>
            </a:r>
            <a:endParaRPr lang="fr-FR" dirty="0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EAC90038-2AF3-0545-B037-4267D270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129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CC268570-B8FE-E949-8A8F-72423855D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87E52C7E-DFBD-4CE7-BB0C-63E0CFDE9244}" type="datetime1">
              <a:rPr lang="fr-FR" smtClean="0"/>
              <a:t>17/09/2025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09032183-F936-054D-A560-2B8DE43AF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Koblenz - 16/11/2022 Symposium 50 years German Army Memorial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5EAC2AFD-26ED-7D4B-9529-EF9B309C7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341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11E42E1-1407-BC4B-9133-6797565D1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2E2E709C-CB44-4B5D-AE9D-4361DB7C6C18}" type="datetime1">
              <a:rPr lang="fr-FR" smtClean="0"/>
              <a:t>17/09/2025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E877E33-C9EB-C14B-9191-9F214018A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Koblenz - 16/11/2022 Symposium 50 years German Army Memorial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88C4948-EB9F-E347-A9E1-CA10642FE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112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FB6B8F2-303F-364E-BA76-A4EC7AC2804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90524" y="941441"/>
            <a:ext cx="11445875" cy="711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0524" y="1828800"/>
            <a:ext cx="11445875" cy="434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216851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051991EC-7BC0-443B-B2BA-0EBC42AC772A}" type="datetime1">
              <a:rPr lang="fr-FR" smtClean="0"/>
              <a:t>17/09/2025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064188" y="6442832"/>
            <a:ext cx="2781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Koblenz - 16/11/2022 Symposium 50 years German Army Memorial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231876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ZoneTexte 2">
            <a:extLst>
              <a:ext uri="{FF2B5EF4-FFF2-40B4-BE49-F238E27FC236}">
                <a16:creationId xmlns:a16="http://schemas.microsoft.com/office/drawing/2014/main" id="{212BD870-A5CF-154B-8D92-C0ED56DBC6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3800" y="6453873"/>
            <a:ext cx="646522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fr-FR" altLang="fr-FR" sz="1000" b="1" i="0" dirty="0">
                <a:latin typeface="Marianne" panose="02000000000000000000" pitchFamily="2" charset="0"/>
              </a:rPr>
              <a:t>Secrétariat général pour l’administration</a:t>
            </a:r>
            <a:r>
              <a:rPr lang="fr-FR" altLang="fr-FR" sz="1100" b="1" i="0" dirty="0">
                <a:latin typeface="Marianne" panose="02000000000000000000" pitchFamily="2" charset="0"/>
              </a:rPr>
              <a:t> </a:t>
            </a:r>
            <a:r>
              <a:rPr lang="fr-FR" altLang="fr-FR" sz="1000" dirty="0">
                <a:latin typeface="Marianne" panose="02000000000000000000" pitchFamily="2" charset="0"/>
              </a:rPr>
              <a:t>|</a:t>
            </a:r>
            <a:r>
              <a:rPr lang="fr-FR" altLang="fr-FR" sz="1000" b="1" i="0" dirty="0">
                <a:latin typeface="Marianne" panose="02000000000000000000" pitchFamily="2" charset="0"/>
              </a:rPr>
              <a:t> </a:t>
            </a:r>
            <a:r>
              <a:rPr lang="fr-FR" altLang="fr-FR" sz="1000" dirty="0">
                <a:latin typeface="Marianne" panose="02000000000000000000" pitchFamily="2" charset="0"/>
              </a:rPr>
              <a:t>Direction de la mémoire, de la</a:t>
            </a:r>
            <a:r>
              <a:rPr lang="fr-FR" altLang="fr-FR" sz="1000" baseline="0" dirty="0">
                <a:latin typeface="Marianne" panose="02000000000000000000" pitchFamily="2" charset="0"/>
              </a:rPr>
              <a:t> culture et des archives</a:t>
            </a:r>
            <a:endParaRPr lang="fr-FR" altLang="fr-FR" sz="900" b="1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0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Marianne" panose="02000000000000000000" pitchFamily="2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9388" indent="-179388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rianne" panose="02000000000000000000" pitchFamily="2" charset="0"/>
          <a:ea typeface="Verdana" panose="020B0604030504040204" pitchFamily="34" charset="0"/>
          <a:cs typeface="Arial" panose="020B0604020202020204" pitchFamily="34" charset="0"/>
        </a:defRPr>
      </a:lvl1pPr>
      <a:lvl2pPr marL="447675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rianne" panose="02000000000000000000" pitchFamily="2" charset="0"/>
          <a:ea typeface="Verdana" panose="020B0604030504040204" pitchFamily="34" charset="0"/>
          <a:cs typeface="Arial" panose="020B0604020202020204" pitchFamily="34" charset="0"/>
        </a:defRPr>
      </a:lvl2pPr>
      <a:lvl3pPr marL="717550" indent="-157163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arianne" panose="02000000000000000000" pitchFamily="2" charset="0"/>
          <a:ea typeface="Verdana" panose="020B0604030504040204" pitchFamily="34" charset="0"/>
          <a:cs typeface="Arial" panose="020B0604020202020204" pitchFamily="34" charset="0"/>
        </a:defRPr>
      </a:lvl3pPr>
      <a:lvl4pPr marL="985838" indent="-130175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Marianne" panose="02000000000000000000" pitchFamily="2" charset="0"/>
          <a:ea typeface="Verdana" panose="020B0604030504040204" pitchFamily="34" charset="0"/>
          <a:cs typeface="Arial" panose="020B0604020202020204" pitchFamily="34" charset="0"/>
        </a:defRPr>
      </a:lvl4pPr>
      <a:lvl5pPr marL="1255713" indent="-147638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Marianne" panose="02000000000000000000" pitchFamily="2" charset="0"/>
          <a:ea typeface="Verdan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7616" y="2522852"/>
            <a:ext cx="11386934" cy="181229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err="1" smtClean="0"/>
              <a:t>European</a:t>
            </a:r>
            <a:r>
              <a:rPr lang="fr-FR" sz="3200" dirty="0" smtClean="0"/>
              <a:t> </a:t>
            </a:r>
            <a:r>
              <a:rPr lang="fr-FR" sz="3200" dirty="0" err="1" smtClean="0"/>
              <a:t>War</a:t>
            </a:r>
            <a:r>
              <a:rPr lang="fr-FR" sz="3200" dirty="0" smtClean="0"/>
              <a:t> </a:t>
            </a:r>
            <a:r>
              <a:rPr lang="fr-FR" sz="3200" dirty="0" err="1" smtClean="0"/>
              <a:t>heritage</a:t>
            </a:r>
            <a:r>
              <a:rPr lang="fr-FR" sz="3200" dirty="0" smtClean="0"/>
              <a:t> </a:t>
            </a:r>
            <a:r>
              <a:rPr lang="fr-FR" sz="3200" dirty="0" err="1" smtClean="0"/>
              <a:t>Working</a:t>
            </a:r>
            <a:r>
              <a:rPr lang="fr-FR" sz="3200" dirty="0" smtClean="0"/>
              <a:t> Group</a:t>
            </a:r>
            <a:br>
              <a:rPr lang="fr-FR" sz="3200" dirty="0" smtClean="0"/>
            </a:br>
            <a:r>
              <a:rPr lang="fr-FR" sz="3200" dirty="0" smtClean="0"/>
              <a:t>Prague 17 septembre 2025</a:t>
            </a:r>
            <a:r>
              <a:rPr lang="fr-FR" sz="3200" dirty="0"/>
              <a:t/>
            </a:r>
            <a:br>
              <a:rPr lang="fr-FR" sz="3200" dirty="0"/>
            </a:b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3961" y="5358384"/>
            <a:ext cx="11474245" cy="73126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fr-FR" b="1" dirty="0"/>
              <a:t>Christian </a:t>
            </a:r>
            <a:r>
              <a:rPr lang="fr-FR" b="1" dirty="0" smtClean="0"/>
              <a:t>DOUALE</a:t>
            </a:r>
            <a:endParaRPr lang="fr-FR" b="1" dirty="0"/>
          </a:p>
          <a:p>
            <a:pPr algn="ctr"/>
            <a:r>
              <a:rPr lang="fr-FR" b="1" dirty="0" smtClean="0"/>
              <a:t>Ministry of </a:t>
            </a:r>
            <a:r>
              <a:rPr lang="fr-FR" b="1" dirty="0" err="1" smtClean="0"/>
              <a:t>armed</a:t>
            </a:r>
            <a:r>
              <a:rPr lang="fr-FR" b="1" dirty="0" smtClean="0"/>
              <a:t> forces - FRANCE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392424" y="6529179"/>
            <a:ext cx="5541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Marianne" panose="02000000000000000000" pitchFamily="50" charset="0"/>
              </a:rPr>
              <a:t>Christian </a:t>
            </a:r>
            <a:r>
              <a:rPr lang="fr-FR" sz="1000" dirty="0" err="1" smtClean="0">
                <a:latin typeface="Marianne" panose="02000000000000000000" pitchFamily="50" charset="0"/>
              </a:rPr>
              <a:t>Douale</a:t>
            </a:r>
            <a:r>
              <a:rPr lang="fr-FR" sz="1000" dirty="0" smtClean="0">
                <a:latin typeface="Marianne" panose="02000000000000000000" pitchFamily="50" charset="0"/>
              </a:rPr>
              <a:t> – Prague Sept. 2025 – </a:t>
            </a:r>
            <a:r>
              <a:rPr lang="fr-FR" sz="1000" dirty="0" err="1" smtClean="0">
                <a:latin typeface="Marianne" panose="02000000000000000000" pitchFamily="50" charset="0"/>
              </a:rPr>
              <a:t>European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War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Heritage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Working</a:t>
            </a:r>
            <a:r>
              <a:rPr lang="fr-FR" sz="1000" dirty="0" smtClean="0">
                <a:latin typeface="Marianne" panose="02000000000000000000" pitchFamily="50" charset="0"/>
              </a:rPr>
              <a:t> Group  </a:t>
            </a:r>
            <a:endParaRPr lang="fr-FR" sz="1000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9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23021" y="2223887"/>
            <a:ext cx="7426619" cy="6169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chemeClr val="accent5"/>
                </a:solidFill>
              </a:rPr>
              <a:t>The 10 France national remembrance high sites</a:t>
            </a:r>
            <a:endParaRPr lang="fr-FR" sz="2400" b="1" dirty="0">
              <a:solidFill>
                <a:schemeClr val="accent5"/>
              </a:solidFill>
            </a:endParaRP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848000D2-CA4B-DFEE-E34A-960B8C9419AA}"/>
              </a:ext>
            </a:extLst>
          </p:cNvPr>
          <p:cNvSpPr txBox="1">
            <a:spLocks/>
          </p:cNvSpPr>
          <p:nvPr/>
        </p:nvSpPr>
        <p:spPr>
          <a:xfrm>
            <a:off x="433231" y="5638145"/>
            <a:ext cx="2969559" cy="61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4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3392424" y="6529179"/>
            <a:ext cx="5541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Marianne" panose="02000000000000000000" pitchFamily="50" charset="0"/>
              </a:rPr>
              <a:t>Christian </a:t>
            </a:r>
            <a:r>
              <a:rPr lang="fr-FR" sz="1000" dirty="0" err="1" smtClean="0">
                <a:latin typeface="Marianne" panose="02000000000000000000" pitchFamily="50" charset="0"/>
              </a:rPr>
              <a:t>Douale</a:t>
            </a:r>
            <a:r>
              <a:rPr lang="fr-FR" sz="1000" dirty="0" smtClean="0">
                <a:latin typeface="Marianne" panose="02000000000000000000" pitchFamily="50" charset="0"/>
              </a:rPr>
              <a:t> – Prague Sept. 2025 – </a:t>
            </a:r>
            <a:r>
              <a:rPr lang="fr-FR" sz="1000" dirty="0" err="1" smtClean="0">
                <a:latin typeface="Marianne" panose="02000000000000000000" pitchFamily="50" charset="0"/>
              </a:rPr>
              <a:t>European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War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Heritage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Working</a:t>
            </a:r>
            <a:r>
              <a:rPr lang="fr-FR" sz="1000" dirty="0" smtClean="0">
                <a:latin typeface="Marianne" panose="02000000000000000000" pitchFamily="50" charset="0"/>
              </a:rPr>
              <a:t> Group  </a:t>
            </a:r>
            <a:endParaRPr lang="fr-FR" sz="1000" dirty="0">
              <a:latin typeface="Marianne" panose="02000000000000000000" pitchFamily="50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751476" y="3345167"/>
            <a:ext cx="693407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Property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of the </a:t>
            </a:r>
            <a:r>
              <a:rPr lang="fr-FR" b="1" dirty="0">
                <a:solidFill>
                  <a:schemeClr val="accent5"/>
                </a:solidFill>
                <a:latin typeface="Marianne" panose="02000000000000000000" pitchFamily="50" charset="0"/>
              </a:rPr>
              <a:t>Ministry of </a:t>
            </a:r>
            <a:r>
              <a:rPr lang="fr-FR" b="1" dirty="0" err="1">
                <a:solidFill>
                  <a:schemeClr val="accent5"/>
                </a:solidFill>
                <a:latin typeface="Marianne" panose="02000000000000000000" pitchFamily="50" charset="0"/>
              </a:rPr>
              <a:t>Armed</a:t>
            </a:r>
            <a:r>
              <a:rPr lang="fr-FR" b="1" dirty="0">
                <a:solidFill>
                  <a:schemeClr val="accent5"/>
                </a:solidFill>
                <a:latin typeface="Marianne" panose="02000000000000000000" pitchFamily="50" charset="0"/>
              </a:rPr>
              <a:t> 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Forces</a:t>
            </a:r>
          </a:p>
          <a:p>
            <a:endParaRPr lang="fr-FR" b="1" dirty="0">
              <a:solidFill>
                <a:schemeClr val="accent5"/>
              </a:solidFill>
              <a:latin typeface="Marianne" panose="02000000000000000000" pitchFamily="50" charset="0"/>
            </a:endParaRPr>
          </a:p>
          <a:p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ONaCVG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ensures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the maintenance and the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restoration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work</a:t>
            </a:r>
            <a:endParaRPr lang="fr-FR" b="1" dirty="0" smtClean="0">
              <a:solidFill>
                <a:schemeClr val="accent5"/>
              </a:solidFill>
              <a:latin typeface="Marianne" panose="02000000000000000000" pitchFamily="50" charset="0"/>
            </a:endParaRPr>
          </a:p>
          <a:p>
            <a:endParaRPr lang="fr-FR" b="1" dirty="0">
              <a:solidFill>
                <a:schemeClr val="accent5"/>
              </a:solidFill>
              <a:latin typeface="Marianne" panose="02000000000000000000" pitchFamily="50" charset="0"/>
            </a:endParaRPr>
          </a:p>
          <a:p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ONaCVG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welcomes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the public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with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a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mediation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team</a:t>
            </a:r>
          </a:p>
          <a:p>
            <a:endParaRPr lang="fr-FR" b="1" dirty="0">
              <a:solidFill>
                <a:schemeClr val="accent5"/>
              </a:solidFill>
              <a:latin typeface="Marianne" panose="02000000000000000000" pitchFamily="50" charset="0"/>
            </a:endParaRPr>
          </a:p>
          <a:p>
            <a:r>
              <a:rPr lang="fr-FR" b="1" dirty="0">
                <a:solidFill>
                  <a:schemeClr val="accent5"/>
                </a:solidFill>
                <a:latin typeface="Marianne" panose="02000000000000000000" pitchFamily="50" charset="0"/>
              </a:rPr>
              <a:t>Ministry of </a:t>
            </a:r>
            <a:r>
              <a:rPr lang="fr-FR" b="1" dirty="0" err="1">
                <a:solidFill>
                  <a:schemeClr val="accent5"/>
                </a:solidFill>
                <a:latin typeface="Marianne" panose="02000000000000000000" pitchFamily="50" charset="0"/>
              </a:rPr>
              <a:t>Armed</a:t>
            </a:r>
            <a:r>
              <a:rPr lang="fr-FR" b="1" dirty="0">
                <a:solidFill>
                  <a:schemeClr val="accent5"/>
                </a:solidFill>
                <a:latin typeface="Marianne" panose="02000000000000000000" pitchFamily="50" charset="0"/>
              </a:rPr>
              <a:t> Forces </a:t>
            </a:r>
            <a:r>
              <a:rPr lang="fr-FR" b="1" dirty="0" err="1">
                <a:solidFill>
                  <a:schemeClr val="accent5"/>
                </a:solidFill>
                <a:latin typeface="Marianne" panose="02000000000000000000" pitchFamily="50" charset="0"/>
              </a:rPr>
              <a:t>delegates</a:t>
            </a:r>
            <a:r>
              <a:rPr lang="fr-FR" b="1" dirty="0">
                <a:solidFill>
                  <a:schemeClr val="accent5"/>
                </a:solidFill>
                <a:latin typeface="Marianne" panose="02000000000000000000" pitchFamily="50" charset="0"/>
              </a:rPr>
              <a:t> the budget to ONaCVG</a:t>
            </a:r>
          </a:p>
          <a:p>
            <a:endParaRPr lang="fr-FR" b="1" dirty="0" smtClean="0">
              <a:solidFill>
                <a:schemeClr val="accent5"/>
              </a:solidFill>
              <a:latin typeface="Marianne" panose="02000000000000000000" pitchFamily="50" charset="0"/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75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60242" y="1914099"/>
            <a:ext cx="6744823" cy="61698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400" b="1" dirty="0" smtClean="0">
                <a:solidFill>
                  <a:schemeClr val="accent5"/>
                </a:solidFill>
              </a:rPr>
              <a:t>47 </a:t>
            </a:r>
            <a:r>
              <a:rPr lang="fr-FR" sz="2400" b="1" dirty="0" err="1" smtClean="0">
                <a:solidFill>
                  <a:schemeClr val="accent5"/>
                </a:solidFill>
              </a:rPr>
              <a:t>Overseas</a:t>
            </a:r>
            <a:r>
              <a:rPr lang="fr-FR" sz="2400" b="1" dirty="0" smtClean="0">
                <a:solidFill>
                  <a:schemeClr val="accent5"/>
                </a:solidFill>
              </a:rPr>
              <a:t> </a:t>
            </a:r>
            <a:r>
              <a:rPr lang="fr-FR" sz="2400" b="1" dirty="0" err="1" smtClean="0">
                <a:solidFill>
                  <a:schemeClr val="accent5"/>
                </a:solidFill>
              </a:rPr>
              <a:t>military</a:t>
            </a:r>
            <a:r>
              <a:rPr lang="fr-FR" sz="2400" b="1" dirty="0" smtClean="0">
                <a:solidFill>
                  <a:schemeClr val="accent5"/>
                </a:solidFill>
              </a:rPr>
              <a:t> </a:t>
            </a:r>
            <a:r>
              <a:rPr lang="fr-FR" sz="2400" b="1" dirty="0" err="1" smtClean="0">
                <a:solidFill>
                  <a:schemeClr val="accent5"/>
                </a:solidFill>
              </a:rPr>
              <a:t>cemeteries</a:t>
            </a:r>
            <a:endParaRPr lang="fr-FR" sz="2400" b="1" dirty="0">
              <a:solidFill>
                <a:schemeClr val="accent5"/>
              </a:solidFill>
            </a:endParaRP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848000D2-CA4B-DFEE-E34A-960B8C9419AA}"/>
              </a:ext>
            </a:extLst>
          </p:cNvPr>
          <p:cNvSpPr txBox="1">
            <a:spLocks/>
          </p:cNvSpPr>
          <p:nvPr/>
        </p:nvSpPr>
        <p:spPr>
          <a:xfrm>
            <a:off x="433231" y="5638145"/>
            <a:ext cx="2969559" cy="61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400" b="1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62051CB9-371C-702C-0B8E-8A105986ACF8}"/>
              </a:ext>
            </a:extLst>
          </p:cNvPr>
          <p:cNvSpPr txBox="1">
            <a:spLocks/>
          </p:cNvSpPr>
          <p:nvPr/>
        </p:nvSpPr>
        <p:spPr>
          <a:xfrm>
            <a:off x="8078984" y="5623881"/>
            <a:ext cx="3679785" cy="496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/>
              <a:t>Cimetière </a:t>
            </a:r>
            <a:r>
              <a:rPr lang="fr-FR" sz="1400" b="1" dirty="0" smtClean="0"/>
              <a:t>Uranie – Polynésie française</a:t>
            </a:r>
            <a:endParaRPr lang="fr-FR" sz="1400" b="1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FR" sz="1400" b="1" dirty="0"/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E808CF9D-E2B9-067A-281F-87AED8589045}"/>
              </a:ext>
            </a:extLst>
          </p:cNvPr>
          <p:cNvSpPr txBox="1">
            <a:spLocks/>
          </p:cNvSpPr>
          <p:nvPr/>
        </p:nvSpPr>
        <p:spPr>
          <a:xfrm>
            <a:off x="433231" y="5453828"/>
            <a:ext cx="2969558" cy="496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 err="1" smtClean="0"/>
              <a:t>Fazsoi</a:t>
            </a:r>
            <a:r>
              <a:rPr lang="fr-FR" sz="1400" b="1" dirty="0" smtClean="0"/>
              <a:t>– La Réunion</a:t>
            </a:r>
            <a:endParaRPr lang="fr-FR" sz="1400" b="1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FR" sz="1400" b="1" dirty="0"/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03717877-2E11-A02A-B7F9-C54DADAF14F0}"/>
              </a:ext>
            </a:extLst>
          </p:cNvPr>
          <p:cNvSpPr txBox="1">
            <a:spLocks/>
          </p:cNvSpPr>
          <p:nvPr/>
        </p:nvSpPr>
        <p:spPr>
          <a:xfrm>
            <a:off x="3947718" y="5614322"/>
            <a:ext cx="3679785" cy="448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 smtClean="0"/>
              <a:t>Cimetière km 4 - Nouvelle-Calédonie</a:t>
            </a:r>
            <a:endParaRPr lang="fr-FR" sz="14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15" y="2922279"/>
            <a:ext cx="3447622" cy="230084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22" y="2922279"/>
            <a:ext cx="3068156" cy="230084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863" y="2927010"/>
            <a:ext cx="3457769" cy="230084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392424" y="6529179"/>
            <a:ext cx="5541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Marianne" panose="02000000000000000000" pitchFamily="50" charset="0"/>
              </a:rPr>
              <a:t>Christian </a:t>
            </a:r>
            <a:r>
              <a:rPr lang="fr-FR" sz="1000" dirty="0" err="1" smtClean="0">
                <a:latin typeface="Marianne" panose="02000000000000000000" pitchFamily="50" charset="0"/>
              </a:rPr>
              <a:t>Douale</a:t>
            </a:r>
            <a:r>
              <a:rPr lang="fr-FR" sz="1000" dirty="0" smtClean="0">
                <a:latin typeface="Marianne" panose="02000000000000000000" pitchFamily="50" charset="0"/>
              </a:rPr>
              <a:t> – Prague Sept. 2025 – </a:t>
            </a:r>
            <a:r>
              <a:rPr lang="fr-FR" sz="1000" dirty="0" err="1" smtClean="0">
                <a:latin typeface="Marianne" panose="02000000000000000000" pitchFamily="50" charset="0"/>
              </a:rPr>
              <a:t>European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War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Heritage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Working</a:t>
            </a:r>
            <a:r>
              <a:rPr lang="fr-FR" sz="1000" dirty="0" smtClean="0">
                <a:latin typeface="Marianne" panose="02000000000000000000" pitchFamily="50" charset="0"/>
              </a:rPr>
              <a:t> Group  </a:t>
            </a:r>
            <a:endParaRPr lang="fr-FR" sz="1000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9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60242" y="1914099"/>
            <a:ext cx="6744823" cy="61698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400" b="1" dirty="0" smtClean="0">
                <a:solidFill>
                  <a:schemeClr val="accent5"/>
                </a:solidFill>
              </a:rPr>
              <a:t>47 Cimetières militaires ultramarins</a:t>
            </a:r>
            <a:endParaRPr lang="fr-FR" sz="2400" b="1" dirty="0">
              <a:solidFill>
                <a:schemeClr val="accent5"/>
              </a:solidFill>
            </a:endParaRP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848000D2-CA4B-DFEE-E34A-960B8C9419AA}"/>
              </a:ext>
            </a:extLst>
          </p:cNvPr>
          <p:cNvSpPr txBox="1">
            <a:spLocks/>
          </p:cNvSpPr>
          <p:nvPr/>
        </p:nvSpPr>
        <p:spPr>
          <a:xfrm>
            <a:off x="433231" y="5638145"/>
            <a:ext cx="2969559" cy="61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392424" y="6529179"/>
            <a:ext cx="5541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Marianne" panose="02000000000000000000" pitchFamily="50" charset="0"/>
              </a:rPr>
              <a:t>Christian </a:t>
            </a:r>
            <a:r>
              <a:rPr lang="fr-FR" sz="1000" dirty="0" err="1" smtClean="0">
                <a:latin typeface="Marianne" panose="02000000000000000000" pitchFamily="50" charset="0"/>
              </a:rPr>
              <a:t>Douale</a:t>
            </a:r>
            <a:r>
              <a:rPr lang="fr-FR" sz="1000" dirty="0" smtClean="0">
                <a:latin typeface="Marianne" panose="02000000000000000000" pitchFamily="50" charset="0"/>
              </a:rPr>
              <a:t> – Prague Sept. 2025 – </a:t>
            </a:r>
            <a:r>
              <a:rPr lang="fr-FR" sz="1000" dirty="0" err="1" smtClean="0">
                <a:latin typeface="Marianne" panose="02000000000000000000" pitchFamily="50" charset="0"/>
              </a:rPr>
              <a:t>European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War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Heritage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Working</a:t>
            </a:r>
            <a:r>
              <a:rPr lang="fr-FR" sz="1000" dirty="0" smtClean="0">
                <a:latin typeface="Marianne" panose="02000000000000000000" pitchFamily="50" charset="0"/>
              </a:rPr>
              <a:t> Group  </a:t>
            </a:r>
            <a:endParaRPr lang="fr-FR" sz="1000" dirty="0">
              <a:latin typeface="Marianne" panose="02000000000000000000" pitchFamily="50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60242" y="2915797"/>
            <a:ext cx="1015784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Property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of the </a:t>
            </a:r>
            <a:r>
              <a:rPr lang="fr-FR" b="1" dirty="0">
                <a:solidFill>
                  <a:schemeClr val="accent5"/>
                </a:solidFill>
                <a:latin typeface="Marianne" panose="02000000000000000000" pitchFamily="50" charset="0"/>
              </a:rPr>
              <a:t>Ministry of </a:t>
            </a:r>
            <a:r>
              <a:rPr lang="fr-FR" b="1" dirty="0" err="1">
                <a:solidFill>
                  <a:schemeClr val="accent5"/>
                </a:solidFill>
                <a:latin typeface="Marianne" panose="02000000000000000000" pitchFamily="50" charset="0"/>
              </a:rPr>
              <a:t>Armed</a:t>
            </a:r>
            <a:r>
              <a:rPr lang="fr-FR" b="1" dirty="0">
                <a:solidFill>
                  <a:schemeClr val="accent5"/>
                </a:solidFill>
                <a:latin typeface="Marianne" panose="02000000000000000000" pitchFamily="50" charset="0"/>
              </a:rPr>
              <a:t> Forces 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and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responsible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for the bodies (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garrison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graves)</a:t>
            </a:r>
          </a:p>
          <a:p>
            <a:endParaRPr lang="fr-FR" b="1" dirty="0">
              <a:solidFill>
                <a:schemeClr val="accent5"/>
              </a:solidFill>
              <a:latin typeface="Marianne" panose="02000000000000000000" pitchFamily="50" charset="0"/>
            </a:endParaRPr>
          </a:p>
          <a:p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Overseas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military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headquarters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ensures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the maintenance and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restoration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work</a:t>
            </a:r>
            <a:endParaRPr lang="fr-FR" b="1" dirty="0" smtClean="0">
              <a:solidFill>
                <a:schemeClr val="accent5"/>
              </a:solidFill>
              <a:latin typeface="Marianne" panose="02000000000000000000" pitchFamily="50" charset="0"/>
            </a:endParaRPr>
          </a:p>
          <a:p>
            <a:endParaRPr lang="fr-FR" b="1" dirty="0">
              <a:solidFill>
                <a:schemeClr val="accent5"/>
              </a:solidFill>
              <a:latin typeface="Marianne" panose="02000000000000000000" pitchFamily="50" charset="0"/>
            </a:endParaRPr>
          </a:p>
          <a:p>
            <a:r>
              <a:rPr lang="fr-FR" b="1" dirty="0">
                <a:solidFill>
                  <a:schemeClr val="accent5"/>
                </a:solidFill>
                <a:latin typeface="Marianne" panose="02000000000000000000" pitchFamily="50" charset="0"/>
              </a:rPr>
              <a:t>Ministry of </a:t>
            </a:r>
            <a:r>
              <a:rPr lang="fr-FR" b="1" dirty="0" err="1">
                <a:solidFill>
                  <a:schemeClr val="accent5"/>
                </a:solidFill>
                <a:latin typeface="Marianne" panose="02000000000000000000" pitchFamily="50" charset="0"/>
              </a:rPr>
              <a:t>Armed</a:t>
            </a:r>
            <a:r>
              <a:rPr lang="fr-FR" b="1" dirty="0">
                <a:solidFill>
                  <a:schemeClr val="accent5"/>
                </a:solidFill>
                <a:latin typeface="Marianne" panose="02000000000000000000" pitchFamily="50" charset="0"/>
              </a:rPr>
              <a:t> Forces </a:t>
            </a:r>
            <a:r>
              <a:rPr lang="fr-FR" b="1" dirty="0" err="1">
                <a:solidFill>
                  <a:schemeClr val="accent5"/>
                </a:solidFill>
                <a:latin typeface="Marianne" panose="02000000000000000000" pitchFamily="50" charset="0"/>
              </a:rPr>
              <a:t>delegates</a:t>
            </a:r>
            <a:r>
              <a:rPr lang="fr-FR" b="1" dirty="0">
                <a:solidFill>
                  <a:schemeClr val="accent5"/>
                </a:solidFill>
                <a:latin typeface="Marianne" panose="02000000000000000000" pitchFamily="50" charset="0"/>
              </a:rPr>
              <a:t> the budget to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Overseas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military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headquarters</a:t>
            </a:r>
            <a:endParaRPr lang="fr-FR" b="1" dirty="0">
              <a:solidFill>
                <a:schemeClr val="accent5"/>
              </a:solidFill>
              <a:latin typeface="Marianne" panose="02000000000000000000" pitchFamily="50" charset="0"/>
            </a:endParaRPr>
          </a:p>
          <a:p>
            <a:endParaRPr lang="fr-FR" b="1" dirty="0" smtClean="0">
              <a:solidFill>
                <a:schemeClr val="accent5"/>
              </a:solidFill>
              <a:latin typeface="Marianne" panose="02000000000000000000" pitchFamily="50" charset="0"/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74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60242" y="1914099"/>
            <a:ext cx="6744823" cy="61698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400" b="1" dirty="0" smtClean="0">
                <a:solidFill>
                  <a:schemeClr val="accent5"/>
                </a:solidFill>
              </a:rPr>
              <a:t> The 3 500 </a:t>
            </a:r>
            <a:r>
              <a:rPr lang="fr-FR" sz="2400" b="1" dirty="0" err="1" smtClean="0">
                <a:solidFill>
                  <a:schemeClr val="accent5"/>
                </a:solidFill>
              </a:rPr>
              <a:t>foreign</a:t>
            </a:r>
            <a:r>
              <a:rPr lang="fr-FR" sz="2400" b="1" dirty="0" smtClean="0">
                <a:solidFill>
                  <a:schemeClr val="accent5"/>
                </a:solidFill>
              </a:rPr>
              <a:t> </a:t>
            </a:r>
            <a:r>
              <a:rPr lang="fr-FR" sz="2400" b="1" dirty="0" err="1" smtClean="0">
                <a:solidFill>
                  <a:schemeClr val="accent5"/>
                </a:solidFill>
              </a:rPr>
              <a:t>cemeteries</a:t>
            </a:r>
            <a:r>
              <a:rPr lang="fr-FR" sz="2400" b="1" dirty="0" smtClean="0">
                <a:solidFill>
                  <a:schemeClr val="accent5"/>
                </a:solidFill>
              </a:rPr>
              <a:t> in </a:t>
            </a:r>
            <a:r>
              <a:rPr lang="fr-FR" sz="2400" b="1" dirty="0">
                <a:solidFill>
                  <a:schemeClr val="accent5"/>
                </a:solidFill>
              </a:rPr>
              <a:t>France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848000D2-CA4B-DFEE-E34A-960B8C9419AA}"/>
              </a:ext>
            </a:extLst>
          </p:cNvPr>
          <p:cNvSpPr txBox="1">
            <a:spLocks/>
          </p:cNvSpPr>
          <p:nvPr/>
        </p:nvSpPr>
        <p:spPr>
          <a:xfrm>
            <a:off x="433231" y="5638145"/>
            <a:ext cx="2969559" cy="61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400" b="1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62051CB9-371C-702C-0B8E-8A105986ACF8}"/>
              </a:ext>
            </a:extLst>
          </p:cNvPr>
          <p:cNvSpPr txBox="1">
            <a:spLocks/>
          </p:cNvSpPr>
          <p:nvPr/>
        </p:nvSpPr>
        <p:spPr>
          <a:xfrm>
            <a:off x="8078984" y="5623881"/>
            <a:ext cx="3679785" cy="496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 smtClean="0"/>
              <a:t>La Targette, </a:t>
            </a:r>
            <a:r>
              <a:rPr lang="fr-FR" sz="1400" b="1" dirty="0" err="1" smtClean="0"/>
              <a:t>czechoslovak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cemetery</a:t>
            </a:r>
            <a:endParaRPr lang="fr-FR" sz="1400" b="1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/>
              <a:t>Neuville-Saint-Vaast (62)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FR" sz="1400" b="1" dirty="0"/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E808CF9D-E2B9-067A-281F-87AED8589045}"/>
              </a:ext>
            </a:extLst>
          </p:cNvPr>
          <p:cNvSpPr txBox="1">
            <a:spLocks/>
          </p:cNvSpPr>
          <p:nvPr/>
        </p:nvSpPr>
        <p:spPr>
          <a:xfrm>
            <a:off x="262515" y="5590499"/>
            <a:ext cx="2969558" cy="496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 smtClean="0"/>
              <a:t> </a:t>
            </a:r>
            <a:r>
              <a:rPr lang="fr-FR" sz="1400" b="1" dirty="0"/>
              <a:t>CWGC </a:t>
            </a:r>
            <a:r>
              <a:rPr lang="fr-FR" sz="1400" b="1" dirty="0" err="1" smtClean="0"/>
              <a:t>Thiepval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cemetery</a:t>
            </a:r>
            <a:r>
              <a:rPr lang="fr-FR" sz="1400" b="1" dirty="0" smtClean="0"/>
              <a:t> </a:t>
            </a:r>
            <a:r>
              <a:rPr lang="fr-FR" sz="1400" b="1" dirty="0"/>
              <a:t>(80)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FR" sz="1400" b="1" dirty="0"/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03717877-2E11-A02A-B7F9-C54DADAF14F0}"/>
              </a:ext>
            </a:extLst>
          </p:cNvPr>
          <p:cNvSpPr txBox="1">
            <a:spLocks/>
          </p:cNvSpPr>
          <p:nvPr/>
        </p:nvSpPr>
        <p:spPr>
          <a:xfrm>
            <a:off x="3947718" y="5614322"/>
            <a:ext cx="3679785" cy="448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 err="1" smtClean="0"/>
              <a:t>Consenvoye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German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cemetery</a:t>
            </a:r>
            <a:r>
              <a:rPr lang="fr-FR" sz="1400" b="1" dirty="0" smtClean="0"/>
              <a:t> </a:t>
            </a:r>
            <a:r>
              <a:rPr lang="fr-FR" sz="1400" b="1" dirty="0"/>
              <a:t>(</a:t>
            </a:r>
            <a:r>
              <a:rPr lang="fr-FR" sz="1400" b="1" dirty="0" smtClean="0"/>
              <a:t>55)</a:t>
            </a:r>
            <a:endParaRPr lang="fr-FR" sz="1400" b="1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7C93324-A73C-353D-3DCA-4DD41FC9F6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" y="2653076"/>
            <a:ext cx="3694769" cy="277107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5FFE70-C10D-516C-6FE4-741C663088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245" y="2619880"/>
            <a:ext cx="3739031" cy="280427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DABD1DD-1F55-8A6D-CAFB-38A35ADFBC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60" y="2616200"/>
            <a:ext cx="4206410" cy="280427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392424" y="6529179"/>
            <a:ext cx="5541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Marianne" panose="02000000000000000000" pitchFamily="50" charset="0"/>
              </a:rPr>
              <a:t>Christian </a:t>
            </a:r>
            <a:r>
              <a:rPr lang="fr-FR" sz="1000" dirty="0" err="1" smtClean="0">
                <a:latin typeface="Marianne" panose="02000000000000000000" pitchFamily="50" charset="0"/>
              </a:rPr>
              <a:t>Douale</a:t>
            </a:r>
            <a:r>
              <a:rPr lang="fr-FR" sz="1000" dirty="0" smtClean="0">
                <a:latin typeface="Marianne" panose="02000000000000000000" pitchFamily="50" charset="0"/>
              </a:rPr>
              <a:t> – Prague Sept. 2025 – </a:t>
            </a:r>
            <a:r>
              <a:rPr lang="fr-FR" sz="1000" dirty="0" err="1" smtClean="0">
                <a:latin typeface="Marianne" panose="02000000000000000000" pitchFamily="50" charset="0"/>
              </a:rPr>
              <a:t>European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War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Heritage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Working</a:t>
            </a:r>
            <a:r>
              <a:rPr lang="fr-FR" sz="1000" dirty="0" smtClean="0">
                <a:latin typeface="Marianne" panose="02000000000000000000" pitchFamily="50" charset="0"/>
              </a:rPr>
              <a:t> Group  </a:t>
            </a:r>
            <a:endParaRPr lang="fr-FR" sz="1000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60242" y="1914099"/>
            <a:ext cx="6744823" cy="61698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400" b="1" dirty="0" smtClean="0">
                <a:solidFill>
                  <a:schemeClr val="accent5"/>
                </a:solidFill>
              </a:rPr>
              <a:t> The 3 500 </a:t>
            </a:r>
            <a:r>
              <a:rPr lang="fr-FR" sz="2400" b="1" dirty="0" err="1" smtClean="0">
                <a:solidFill>
                  <a:schemeClr val="accent5"/>
                </a:solidFill>
              </a:rPr>
              <a:t>foreign</a:t>
            </a:r>
            <a:r>
              <a:rPr lang="fr-FR" sz="2400" b="1" dirty="0" smtClean="0">
                <a:solidFill>
                  <a:schemeClr val="accent5"/>
                </a:solidFill>
              </a:rPr>
              <a:t> </a:t>
            </a:r>
            <a:r>
              <a:rPr lang="fr-FR" sz="2400" b="1" dirty="0" err="1" smtClean="0">
                <a:solidFill>
                  <a:schemeClr val="accent5"/>
                </a:solidFill>
              </a:rPr>
              <a:t>cemeteries</a:t>
            </a:r>
            <a:r>
              <a:rPr lang="fr-FR" sz="2400" b="1" dirty="0" smtClean="0">
                <a:solidFill>
                  <a:schemeClr val="accent5"/>
                </a:solidFill>
              </a:rPr>
              <a:t> in </a:t>
            </a:r>
            <a:r>
              <a:rPr lang="fr-FR" sz="2400" b="1" dirty="0">
                <a:solidFill>
                  <a:schemeClr val="accent5"/>
                </a:solidFill>
              </a:rPr>
              <a:t>France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848000D2-CA4B-DFEE-E34A-960B8C9419AA}"/>
              </a:ext>
            </a:extLst>
          </p:cNvPr>
          <p:cNvSpPr txBox="1">
            <a:spLocks/>
          </p:cNvSpPr>
          <p:nvPr/>
        </p:nvSpPr>
        <p:spPr>
          <a:xfrm>
            <a:off x="433231" y="5638145"/>
            <a:ext cx="2969559" cy="61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3392424" y="6529179"/>
            <a:ext cx="5541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Marianne" panose="02000000000000000000" pitchFamily="50" charset="0"/>
              </a:rPr>
              <a:t>Christian </a:t>
            </a:r>
            <a:r>
              <a:rPr lang="fr-FR" sz="1000" dirty="0" err="1" smtClean="0">
                <a:latin typeface="Marianne" panose="02000000000000000000" pitchFamily="50" charset="0"/>
              </a:rPr>
              <a:t>Douale</a:t>
            </a:r>
            <a:r>
              <a:rPr lang="fr-FR" sz="1000" dirty="0" smtClean="0">
                <a:latin typeface="Marianne" panose="02000000000000000000" pitchFamily="50" charset="0"/>
              </a:rPr>
              <a:t> – Prague Sept. 2025 – </a:t>
            </a:r>
            <a:r>
              <a:rPr lang="fr-FR" sz="1000" dirty="0" err="1" smtClean="0">
                <a:latin typeface="Marianne" panose="02000000000000000000" pitchFamily="50" charset="0"/>
              </a:rPr>
              <a:t>European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War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Heritage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Working</a:t>
            </a:r>
            <a:r>
              <a:rPr lang="fr-FR" sz="1000" dirty="0" smtClean="0">
                <a:latin typeface="Marianne" panose="02000000000000000000" pitchFamily="50" charset="0"/>
              </a:rPr>
              <a:t> Group  </a:t>
            </a:r>
            <a:endParaRPr lang="fr-FR" sz="1000" dirty="0">
              <a:latin typeface="Marianne" panose="02000000000000000000" pitchFamily="50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6154" y="3052822"/>
            <a:ext cx="941052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Property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of the </a:t>
            </a:r>
            <a:r>
              <a:rPr lang="fr-FR" b="1" dirty="0">
                <a:solidFill>
                  <a:schemeClr val="accent5"/>
                </a:solidFill>
                <a:latin typeface="Marianne" panose="02000000000000000000" pitchFamily="50" charset="0"/>
              </a:rPr>
              <a:t>Ministry of </a:t>
            </a:r>
            <a:r>
              <a:rPr lang="fr-FR" b="1" dirty="0" err="1">
                <a:solidFill>
                  <a:schemeClr val="accent5"/>
                </a:solidFill>
                <a:latin typeface="Marianne" panose="02000000000000000000" pitchFamily="50" charset="0"/>
              </a:rPr>
              <a:t>Armed</a:t>
            </a:r>
            <a:r>
              <a:rPr lang="fr-FR" b="1" dirty="0">
                <a:solidFill>
                  <a:schemeClr val="accent5"/>
                </a:solidFill>
                <a:latin typeface="Marianne" panose="02000000000000000000" pitchFamily="50" charset="0"/>
              </a:rPr>
              <a:t> Forces 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(land)</a:t>
            </a:r>
          </a:p>
          <a:p>
            <a:endParaRPr lang="fr-FR" b="1" dirty="0">
              <a:solidFill>
                <a:schemeClr val="accent5"/>
              </a:solidFill>
              <a:latin typeface="Marianne" panose="02000000000000000000" pitchFamily="50" charset="0"/>
            </a:endParaRPr>
          </a:p>
          <a:p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If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there’s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an international convention, the french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ministry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of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Armed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Forces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is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not </a:t>
            </a:r>
          </a:p>
          <a:p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responsible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for the maintenance and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restoration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work</a:t>
            </a:r>
            <a:endParaRPr lang="fr-FR" b="1" dirty="0" smtClean="0">
              <a:solidFill>
                <a:schemeClr val="accent5"/>
              </a:solidFill>
              <a:latin typeface="Marianne" panose="02000000000000000000" pitchFamily="50" charset="0"/>
            </a:endParaRPr>
          </a:p>
          <a:p>
            <a:endParaRPr lang="fr-FR" b="1" dirty="0" smtClean="0">
              <a:solidFill>
                <a:schemeClr val="accent5"/>
              </a:solidFill>
              <a:latin typeface="Marianne" panose="02000000000000000000" pitchFamily="50" charset="0"/>
            </a:endParaRPr>
          </a:p>
          <a:p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If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there’s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NOT an international convention, the </a:t>
            </a:r>
            <a:r>
              <a:rPr lang="fr-FR" b="1" dirty="0">
                <a:solidFill>
                  <a:schemeClr val="accent5"/>
                </a:solidFill>
                <a:latin typeface="Marianne" panose="02000000000000000000" pitchFamily="50" charset="0"/>
              </a:rPr>
              <a:t>french 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Ministry </a:t>
            </a:r>
            <a:r>
              <a:rPr lang="fr-FR" b="1" dirty="0">
                <a:solidFill>
                  <a:schemeClr val="accent5"/>
                </a:solidFill>
                <a:latin typeface="Marianne" panose="02000000000000000000" pitchFamily="50" charset="0"/>
              </a:rPr>
              <a:t>of </a:t>
            </a:r>
            <a:r>
              <a:rPr lang="fr-FR" b="1" dirty="0" err="1">
                <a:solidFill>
                  <a:schemeClr val="accent5"/>
                </a:solidFill>
                <a:latin typeface="Marianne" panose="02000000000000000000" pitchFamily="50" charset="0"/>
              </a:rPr>
              <a:t>Armed</a:t>
            </a:r>
            <a:r>
              <a:rPr lang="fr-FR" b="1" dirty="0">
                <a:solidFill>
                  <a:schemeClr val="accent5"/>
                </a:solidFill>
                <a:latin typeface="Marianne" panose="02000000000000000000" pitchFamily="50" charset="0"/>
              </a:rPr>
              <a:t> Forces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is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</a:t>
            </a:r>
            <a:endParaRPr lang="fr-FR" b="1" dirty="0">
              <a:solidFill>
                <a:schemeClr val="accent5"/>
              </a:solidFill>
              <a:latin typeface="Marianne" panose="02000000000000000000" pitchFamily="50" charset="0"/>
            </a:endParaRPr>
          </a:p>
          <a:p>
            <a:r>
              <a:rPr lang="fr-FR" b="1" dirty="0" err="1">
                <a:solidFill>
                  <a:schemeClr val="accent5"/>
                </a:solidFill>
                <a:latin typeface="Marianne" panose="02000000000000000000" pitchFamily="50" charset="0"/>
              </a:rPr>
              <a:t>responsible</a:t>
            </a:r>
            <a:r>
              <a:rPr lang="fr-FR" b="1" dirty="0">
                <a:solidFill>
                  <a:schemeClr val="accent5"/>
                </a:solidFill>
                <a:latin typeface="Marianne" panose="02000000000000000000" pitchFamily="50" charset="0"/>
              </a:rPr>
              <a:t> for the maintenance and </a:t>
            </a:r>
            <a:r>
              <a:rPr lang="fr-FR" b="1" dirty="0" err="1">
                <a:solidFill>
                  <a:schemeClr val="accent5"/>
                </a:solidFill>
                <a:latin typeface="Marianne" panose="02000000000000000000" pitchFamily="50" charset="0"/>
              </a:rPr>
              <a:t>restoration</a:t>
            </a:r>
            <a:r>
              <a:rPr lang="fr-FR" b="1" dirty="0">
                <a:solidFill>
                  <a:schemeClr val="accent5"/>
                </a:solidFill>
                <a:latin typeface="Marianne" panose="02000000000000000000" pitchFamily="50" charset="0"/>
              </a:rPr>
              <a:t>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work</a:t>
            </a:r>
            <a:endParaRPr lang="fr-FR" b="1" dirty="0" smtClean="0">
              <a:solidFill>
                <a:schemeClr val="accent5"/>
              </a:solidFill>
              <a:latin typeface="Marianne" panose="02000000000000000000" pitchFamily="50" charset="0"/>
            </a:endParaRPr>
          </a:p>
          <a:p>
            <a:endParaRPr lang="fr-FR" b="1" dirty="0">
              <a:solidFill>
                <a:schemeClr val="accent5"/>
              </a:solidFill>
              <a:latin typeface="Marianne" panose="02000000000000000000" pitchFamily="50" charset="0"/>
            </a:endParaRPr>
          </a:p>
          <a:p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The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ministry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is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in charge of land acquisitions for all the countries</a:t>
            </a:r>
            <a:endParaRPr lang="fr-FR" b="1" dirty="0">
              <a:solidFill>
                <a:schemeClr val="accent5"/>
              </a:solidFill>
              <a:latin typeface="Marianne" panose="02000000000000000000" pitchFamily="50" charset="0"/>
            </a:endParaRPr>
          </a:p>
          <a:p>
            <a:endParaRPr lang="fr-FR" b="1" dirty="0">
              <a:solidFill>
                <a:schemeClr val="accent5"/>
              </a:solidFill>
              <a:latin typeface="Marianne" panose="02000000000000000000" pitchFamily="50" charset="0"/>
            </a:endParaRP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03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85642" y="1414566"/>
            <a:ext cx="6744823" cy="91575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400" b="1" dirty="0" smtClean="0">
                <a:solidFill>
                  <a:schemeClr val="accent5"/>
                </a:solidFill>
              </a:rPr>
              <a:t>1000 lieux de mémoire français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400" b="1" dirty="0" smtClean="0">
                <a:solidFill>
                  <a:schemeClr val="accent5"/>
                </a:solidFill>
              </a:rPr>
              <a:t> dans 89 pays</a:t>
            </a:r>
            <a:endParaRPr lang="fr-FR" sz="2400" b="1" dirty="0">
              <a:solidFill>
                <a:schemeClr val="accent5"/>
              </a:solidFill>
            </a:endParaRP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848000D2-CA4B-DFEE-E34A-960B8C9419AA}"/>
              </a:ext>
            </a:extLst>
          </p:cNvPr>
          <p:cNvSpPr txBox="1">
            <a:spLocks/>
          </p:cNvSpPr>
          <p:nvPr/>
        </p:nvSpPr>
        <p:spPr>
          <a:xfrm>
            <a:off x="433231" y="5638145"/>
            <a:ext cx="2969559" cy="61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400" b="1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62051CB9-371C-702C-0B8E-8A105986ACF8}"/>
              </a:ext>
            </a:extLst>
          </p:cNvPr>
          <p:cNvSpPr txBox="1">
            <a:spLocks/>
          </p:cNvSpPr>
          <p:nvPr/>
        </p:nvSpPr>
        <p:spPr>
          <a:xfrm>
            <a:off x="9156865" y="5623881"/>
            <a:ext cx="2601904" cy="496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/>
              <a:t>Cimetière </a:t>
            </a:r>
            <a:r>
              <a:rPr lang="fr-FR" sz="1400" b="1" dirty="0" smtClean="0"/>
              <a:t>français de Monte Mario à Rome - Italie</a:t>
            </a:r>
            <a:endParaRPr lang="fr-FR" sz="1400" b="1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FR" sz="1400" b="1" dirty="0"/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E808CF9D-E2B9-067A-281F-87AED8589045}"/>
              </a:ext>
            </a:extLst>
          </p:cNvPr>
          <p:cNvSpPr txBox="1">
            <a:spLocks/>
          </p:cNvSpPr>
          <p:nvPr/>
        </p:nvSpPr>
        <p:spPr>
          <a:xfrm>
            <a:off x="726018" y="5727725"/>
            <a:ext cx="2969558" cy="496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 smtClean="0"/>
              <a:t>Cimetière français de </a:t>
            </a:r>
            <a:r>
              <a:rPr lang="fr-FR" sz="1400" b="1" dirty="0" err="1" smtClean="0"/>
              <a:t>Gammarth</a:t>
            </a:r>
            <a:r>
              <a:rPr lang="fr-FR" sz="1400" b="1" dirty="0" smtClean="0"/>
              <a:t> - Tunisie</a:t>
            </a:r>
            <a:endParaRPr lang="fr-FR" sz="1400" b="1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FR" sz="1400" b="1" dirty="0"/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03717877-2E11-A02A-B7F9-C54DADAF14F0}"/>
              </a:ext>
            </a:extLst>
          </p:cNvPr>
          <p:cNvSpPr txBox="1">
            <a:spLocks/>
          </p:cNvSpPr>
          <p:nvPr/>
        </p:nvSpPr>
        <p:spPr>
          <a:xfrm>
            <a:off x="5279263" y="5676271"/>
            <a:ext cx="3679785" cy="448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 smtClean="0"/>
              <a:t>Cimetière français de Mers-El-</a:t>
            </a:r>
            <a:r>
              <a:rPr lang="fr-FR" sz="1400" b="1" dirty="0" err="1" smtClean="0"/>
              <a:t>Kebir</a:t>
            </a:r>
            <a:r>
              <a:rPr lang="fr-FR" sz="1400" b="1" dirty="0" smtClean="0"/>
              <a:t> </a:t>
            </a:r>
            <a:r>
              <a:rPr lang="fr-FR" sz="1400" b="1" dirty="0"/>
              <a:t>- </a:t>
            </a:r>
            <a:r>
              <a:rPr lang="fr-FR" sz="1400" b="1" dirty="0" smtClean="0"/>
              <a:t>Algérie</a:t>
            </a:r>
            <a:endParaRPr lang="fr-FR" sz="1400" b="1" dirty="0"/>
          </a:p>
        </p:txBody>
      </p:sp>
      <p:pic>
        <p:nvPicPr>
          <p:cNvPr id="12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15" y="2642525"/>
            <a:ext cx="3405344" cy="283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07" y="2606501"/>
            <a:ext cx="3925098" cy="294382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49100" y="2677493"/>
            <a:ext cx="3199171" cy="239937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2599892"/>
            <a:ext cx="4849561" cy="294382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392424" y="6529179"/>
            <a:ext cx="5541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Marianne" panose="02000000000000000000" pitchFamily="50" charset="0"/>
              </a:rPr>
              <a:t>Christian </a:t>
            </a:r>
            <a:r>
              <a:rPr lang="fr-FR" sz="1000" dirty="0" err="1" smtClean="0">
                <a:latin typeface="Marianne" panose="02000000000000000000" pitchFamily="50" charset="0"/>
              </a:rPr>
              <a:t>Douale</a:t>
            </a:r>
            <a:r>
              <a:rPr lang="fr-FR" sz="1000" dirty="0" smtClean="0">
                <a:latin typeface="Marianne" panose="02000000000000000000" pitchFamily="50" charset="0"/>
              </a:rPr>
              <a:t> – Prague Sept. 2025 – </a:t>
            </a:r>
            <a:r>
              <a:rPr lang="fr-FR" sz="1000" dirty="0" err="1" smtClean="0">
                <a:latin typeface="Marianne" panose="02000000000000000000" pitchFamily="50" charset="0"/>
              </a:rPr>
              <a:t>European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War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Heritage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Working</a:t>
            </a:r>
            <a:r>
              <a:rPr lang="fr-FR" sz="1000" dirty="0" smtClean="0">
                <a:latin typeface="Marianne" panose="02000000000000000000" pitchFamily="50" charset="0"/>
              </a:rPr>
              <a:t> Group  </a:t>
            </a:r>
            <a:endParaRPr lang="fr-FR" sz="1000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9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12490" y="2383830"/>
            <a:ext cx="6744823" cy="91575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400" b="1" dirty="0" smtClean="0">
                <a:solidFill>
                  <a:schemeClr val="accent5"/>
                </a:solidFill>
              </a:rPr>
              <a:t>1000 lieux de mémoire français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400" b="1" dirty="0" smtClean="0">
                <a:solidFill>
                  <a:schemeClr val="accent5"/>
                </a:solidFill>
              </a:rPr>
              <a:t> dans 89 pays</a:t>
            </a:r>
            <a:endParaRPr lang="fr-FR" sz="2400" b="1" dirty="0">
              <a:solidFill>
                <a:schemeClr val="accent5"/>
              </a:solidFill>
            </a:endParaRP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848000D2-CA4B-DFEE-E34A-960B8C9419AA}"/>
              </a:ext>
            </a:extLst>
          </p:cNvPr>
          <p:cNvSpPr txBox="1">
            <a:spLocks/>
          </p:cNvSpPr>
          <p:nvPr/>
        </p:nvSpPr>
        <p:spPr>
          <a:xfrm>
            <a:off x="433231" y="5638145"/>
            <a:ext cx="2969559" cy="61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392424" y="6529179"/>
            <a:ext cx="5541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Marianne" panose="02000000000000000000" pitchFamily="50" charset="0"/>
              </a:rPr>
              <a:t>Christian </a:t>
            </a:r>
            <a:r>
              <a:rPr lang="fr-FR" sz="1000" dirty="0" err="1" smtClean="0">
                <a:latin typeface="Marianne" panose="02000000000000000000" pitchFamily="50" charset="0"/>
              </a:rPr>
              <a:t>Douale</a:t>
            </a:r>
            <a:r>
              <a:rPr lang="fr-FR" sz="1000" dirty="0" smtClean="0">
                <a:latin typeface="Marianne" panose="02000000000000000000" pitchFamily="50" charset="0"/>
              </a:rPr>
              <a:t> – Prague Sept. 2025 – </a:t>
            </a:r>
            <a:r>
              <a:rPr lang="fr-FR" sz="1000" dirty="0" err="1" smtClean="0">
                <a:latin typeface="Marianne" panose="02000000000000000000" pitchFamily="50" charset="0"/>
              </a:rPr>
              <a:t>European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War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Heritage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Working</a:t>
            </a:r>
            <a:r>
              <a:rPr lang="fr-FR" sz="1000" dirty="0" smtClean="0">
                <a:latin typeface="Marianne" panose="02000000000000000000" pitchFamily="50" charset="0"/>
              </a:rPr>
              <a:t> Group  </a:t>
            </a:r>
            <a:endParaRPr lang="fr-FR" sz="1000" dirty="0">
              <a:latin typeface="Marianne" panose="02000000000000000000" pitchFamily="50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20162" y="3573634"/>
            <a:ext cx="84702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Property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of local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authority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or state </a:t>
            </a:r>
          </a:p>
          <a:p>
            <a:endParaRPr lang="fr-FR" b="1" dirty="0">
              <a:solidFill>
                <a:schemeClr val="accent5"/>
              </a:solidFill>
              <a:latin typeface="Marianne" panose="02000000000000000000" pitchFamily="50" charset="0"/>
            </a:endParaRPr>
          </a:p>
          <a:p>
            <a:r>
              <a:rPr lang="fr-FR" b="1" dirty="0" err="1">
                <a:solidFill>
                  <a:schemeClr val="accent5"/>
                </a:solidFill>
                <a:latin typeface="Marianne" panose="02000000000000000000" pitchFamily="50" charset="0"/>
              </a:rPr>
              <a:t>E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mbassy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(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defense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attache)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ensures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the maintenance and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restoration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work</a:t>
            </a:r>
            <a:endParaRPr lang="fr-FR" b="1" dirty="0" smtClean="0">
              <a:solidFill>
                <a:schemeClr val="accent5"/>
              </a:solidFill>
              <a:latin typeface="Marianne" panose="02000000000000000000" pitchFamily="50" charset="0"/>
            </a:endParaRPr>
          </a:p>
          <a:p>
            <a:endParaRPr lang="fr-FR" b="1" dirty="0">
              <a:solidFill>
                <a:schemeClr val="accent5"/>
              </a:solidFill>
              <a:latin typeface="Marianne" panose="02000000000000000000" pitchFamily="50" charset="0"/>
            </a:endParaRPr>
          </a:p>
          <a:p>
            <a:r>
              <a:rPr lang="fr-FR" b="1" dirty="0">
                <a:solidFill>
                  <a:schemeClr val="accent5"/>
                </a:solidFill>
                <a:latin typeface="Marianne" panose="02000000000000000000" pitchFamily="50" charset="0"/>
              </a:rPr>
              <a:t>Ministry of </a:t>
            </a:r>
            <a:r>
              <a:rPr lang="fr-FR" b="1" dirty="0" err="1">
                <a:solidFill>
                  <a:schemeClr val="accent5"/>
                </a:solidFill>
                <a:latin typeface="Marianne" panose="02000000000000000000" pitchFamily="50" charset="0"/>
              </a:rPr>
              <a:t>Armed</a:t>
            </a:r>
            <a:r>
              <a:rPr lang="fr-FR" b="1" dirty="0">
                <a:solidFill>
                  <a:schemeClr val="accent5"/>
                </a:solidFill>
                <a:latin typeface="Marianne" panose="02000000000000000000" pitchFamily="50" charset="0"/>
              </a:rPr>
              <a:t> Forces </a:t>
            </a:r>
            <a:r>
              <a:rPr lang="fr-FR" b="1" dirty="0" err="1">
                <a:solidFill>
                  <a:schemeClr val="accent5"/>
                </a:solidFill>
                <a:latin typeface="Marianne" panose="02000000000000000000" pitchFamily="50" charset="0"/>
              </a:rPr>
              <a:t>delegates</a:t>
            </a:r>
            <a:r>
              <a:rPr lang="fr-FR" b="1" dirty="0">
                <a:solidFill>
                  <a:schemeClr val="accent5"/>
                </a:solidFill>
                <a:latin typeface="Marianne" panose="02000000000000000000" pitchFamily="50" charset="0"/>
              </a:rPr>
              <a:t> the budget to 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the french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Embassy</a:t>
            </a:r>
            <a:endParaRPr lang="fr-FR" b="1" dirty="0">
              <a:solidFill>
                <a:schemeClr val="accent5"/>
              </a:solidFill>
              <a:latin typeface="Marianne" panose="02000000000000000000" pitchFamily="50" charset="0"/>
            </a:endParaRPr>
          </a:p>
          <a:p>
            <a:endParaRPr lang="fr-FR" b="1" dirty="0" smtClean="0">
              <a:solidFill>
                <a:schemeClr val="accent5"/>
              </a:solidFill>
              <a:latin typeface="Marianne" panose="02000000000000000000" pitchFamily="50" charset="0"/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10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0389" y="3685699"/>
            <a:ext cx="11474245" cy="1700117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I</a:t>
            </a:r>
            <a:r>
              <a:rPr lang="en-US" b="1" smtClean="0"/>
              <a:t> </a:t>
            </a:r>
            <a:r>
              <a:rPr lang="en-US" b="1" dirty="0" smtClean="0"/>
              <a:t>thank </a:t>
            </a:r>
            <a:r>
              <a:rPr lang="en-US" b="1" dirty="0"/>
              <a:t>you </a:t>
            </a:r>
            <a:r>
              <a:rPr lang="en-US" b="1" dirty="0" smtClean="0"/>
              <a:t>a lot for </a:t>
            </a:r>
            <a:r>
              <a:rPr lang="en-US" b="1" dirty="0"/>
              <a:t>your </a:t>
            </a:r>
            <a:r>
              <a:rPr lang="en-US" b="1" dirty="0" smtClean="0"/>
              <a:t>attention </a:t>
            </a:r>
            <a:endParaRPr lang="fr-FR" b="1" dirty="0"/>
          </a:p>
          <a:p>
            <a:pPr algn="ctr"/>
            <a:r>
              <a:rPr lang="fr-FR" b="1" dirty="0" smtClean="0"/>
              <a:t>and </a:t>
            </a:r>
            <a:r>
              <a:rPr lang="fr-FR" b="1" dirty="0" smtClean="0"/>
              <a:t>I </a:t>
            </a:r>
            <a:r>
              <a:rPr lang="fr-FR" b="1" dirty="0" err="1" smtClean="0"/>
              <a:t>am</a:t>
            </a:r>
            <a:r>
              <a:rPr lang="fr-FR" b="1" dirty="0" smtClean="0"/>
              <a:t> </a:t>
            </a:r>
            <a:r>
              <a:rPr lang="fr-FR" b="1" dirty="0" err="1" smtClean="0"/>
              <a:t>pleased</a:t>
            </a:r>
            <a:r>
              <a:rPr lang="fr-FR" b="1" dirty="0" smtClean="0"/>
              <a:t> to </a:t>
            </a:r>
            <a:r>
              <a:rPr lang="fr-FR" b="1" dirty="0" err="1" smtClean="0"/>
              <a:t>answer</a:t>
            </a:r>
            <a:r>
              <a:rPr lang="fr-FR" b="1" dirty="0" smtClean="0"/>
              <a:t> </a:t>
            </a:r>
            <a:r>
              <a:rPr lang="fr-FR" b="1" dirty="0" err="1" smtClean="0"/>
              <a:t>your</a:t>
            </a:r>
            <a:r>
              <a:rPr lang="fr-FR" b="1" dirty="0" smtClean="0"/>
              <a:t> questions !</a:t>
            </a:r>
          </a:p>
          <a:p>
            <a:pPr algn="ctr"/>
            <a:endParaRPr lang="fr-FR" b="1" dirty="0"/>
          </a:p>
          <a:p>
            <a:pPr algn="ctr"/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392424" y="6529179"/>
            <a:ext cx="5541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Marianne" panose="02000000000000000000" pitchFamily="50" charset="0"/>
              </a:rPr>
              <a:t>Christian </a:t>
            </a:r>
            <a:r>
              <a:rPr lang="fr-FR" sz="1000" dirty="0" err="1" smtClean="0">
                <a:latin typeface="Marianne" panose="02000000000000000000" pitchFamily="50" charset="0"/>
              </a:rPr>
              <a:t>Douale</a:t>
            </a:r>
            <a:r>
              <a:rPr lang="fr-FR" sz="1000" dirty="0" smtClean="0">
                <a:latin typeface="Marianne" panose="02000000000000000000" pitchFamily="50" charset="0"/>
              </a:rPr>
              <a:t> – Prague Sept. 2025 – </a:t>
            </a:r>
            <a:r>
              <a:rPr lang="fr-FR" sz="1000" dirty="0" err="1" smtClean="0">
                <a:latin typeface="Marianne" panose="02000000000000000000" pitchFamily="50" charset="0"/>
              </a:rPr>
              <a:t>European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War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Heritage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Working</a:t>
            </a:r>
            <a:r>
              <a:rPr lang="fr-FR" sz="1000" dirty="0" smtClean="0">
                <a:latin typeface="Marianne" panose="02000000000000000000" pitchFamily="50" charset="0"/>
              </a:rPr>
              <a:t> Group  </a:t>
            </a:r>
            <a:endParaRPr lang="fr-FR" sz="1000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848000D2-CA4B-DFEE-E34A-960B8C9419AA}"/>
              </a:ext>
            </a:extLst>
          </p:cNvPr>
          <p:cNvSpPr txBox="1">
            <a:spLocks/>
          </p:cNvSpPr>
          <p:nvPr/>
        </p:nvSpPr>
        <p:spPr>
          <a:xfrm>
            <a:off x="1077179" y="5205997"/>
            <a:ext cx="2969559" cy="61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 err="1" smtClean="0"/>
              <a:t>Private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burial</a:t>
            </a:r>
            <a:endParaRPr lang="fr-FR" sz="2400" b="1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62051CB9-371C-702C-0B8E-8A105986ACF8}"/>
              </a:ext>
            </a:extLst>
          </p:cNvPr>
          <p:cNvSpPr txBox="1">
            <a:spLocks/>
          </p:cNvSpPr>
          <p:nvPr/>
        </p:nvSpPr>
        <p:spPr>
          <a:xfrm>
            <a:off x="6675120" y="4925748"/>
            <a:ext cx="4769575" cy="1187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 smtClean="0"/>
              <a:t>Law of </a:t>
            </a:r>
            <a:r>
              <a:rPr lang="fr-FR" sz="2400" b="1" dirty="0"/>
              <a:t>29 </a:t>
            </a:r>
            <a:r>
              <a:rPr lang="fr-FR" sz="2400" b="1" dirty="0" err="1" smtClean="0"/>
              <a:t>December</a:t>
            </a:r>
            <a:r>
              <a:rPr lang="fr-FR" sz="2400" b="1" dirty="0" smtClean="0"/>
              <a:t> 1915</a:t>
            </a:r>
            <a:endParaRPr lang="fr-FR" sz="2400" b="1" dirty="0"/>
          </a:p>
          <a:p>
            <a:pPr algn="ctr"/>
            <a:r>
              <a:rPr lang="fr-FR" sz="2400" b="1" dirty="0" err="1" smtClean="0"/>
              <a:t>Perpetual</a:t>
            </a:r>
            <a:r>
              <a:rPr lang="fr-FR" sz="2400" b="1" dirty="0" smtClean="0"/>
              <a:t> maintenance by the French State</a:t>
            </a:r>
            <a:endParaRPr lang="fr-FR" sz="2400" b="1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24AF5256-04BB-7193-D5FE-DA31AD8522D6}"/>
              </a:ext>
            </a:extLst>
          </p:cNvPr>
          <p:cNvSpPr txBox="1">
            <a:spLocks/>
          </p:cNvSpPr>
          <p:nvPr/>
        </p:nvSpPr>
        <p:spPr>
          <a:xfrm>
            <a:off x="6909271" y="3549938"/>
            <a:ext cx="4535424" cy="839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400" b="1" dirty="0" err="1" smtClean="0"/>
              <a:t>Soldiers</a:t>
            </a:r>
            <a:r>
              <a:rPr lang="fr-FR" sz="2400" b="1" dirty="0" smtClean="0"/>
              <a:t> bodies not </a:t>
            </a:r>
            <a:r>
              <a:rPr lang="fr-FR" sz="2400" b="1" dirty="0" err="1" smtClean="0"/>
              <a:t>returned</a:t>
            </a:r>
            <a:r>
              <a:rPr lang="fr-FR" sz="2400" b="1" dirty="0" smtClean="0"/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400" b="1" dirty="0" smtClean="0"/>
              <a:t>To </a:t>
            </a:r>
            <a:r>
              <a:rPr lang="fr-FR" sz="2400" b="1" dirty="0" err="1" smtClean="0"/>
              <a:t>their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families</a:t>
            </a:r>
            <a:endParaRPr lang="fr-FR" sz="2400" b="1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F3587721-8672-A5D0-FFDF-C403B780F984}"/>
              </a:ext>
            </a:extLst>
          </p:cNvPr>
          <p:cNvSpPr txBox="1">
            <a:spLocks/>
          </p:cNvSpPr>
          <p:nvPr/>
        </p:nvSpPr>
        <p:spPr>
          <a:xfrm>
            <a:off x="3001538" y="2485706"/>
            <a:ext cx="5096108" cy="839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000" b="1" dirty="0" smtClean="0"/>
              <a:t>Law of 2 July </a:t>
            </a:r>
            <a:r>
              <a:rPr lang="fr-FR" sz="2000" b="1" dirty="0"/>
              <a:t>1915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000" b="1" dirty="0"/>
              <a:t>Mention « </a:t>
            </a:r>
            <a:r>
              <a:rPr lang="fr-FR" sz="2000" b="1" dirty="0" smtClean="0"/>
              <a:t>Dead for France</a:t>
            </a:r>
            <a:r>
              <a:rPr lang="fr-FR" sz="2000" b="1" dirty="0"/>
              <a:t> »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4939904D-EEF4-AEB0-7FB5-DFB939FB6E4B}"/>
              </a:ext>
            </a:extLst>
          </p:cNvPr>
          <p:cNvSpPr txBox="1">
            <a:spLocks/>
          </p:cNvSpPr>
          <p:nvPr/>
        </p:nvSpPr>
        <p:spPr>
          <a:xfrm>
            <a:off x="970153" y="3414048"/>
            <a:ext cx="2969559" cy="839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400" b="1" dirty="0" err="1" smtClean="0"/>
              <a:t>Soldiers</a:t>
            </a:r>
            <a:r>
              <a:rPr lang="fr-FR" sz="2400" b="1" dirty="0" smtClean="0"/>
              <a:t> bodies </a:t>
            </a:r>
            <a:r>
              <a:rPr lang="fr-FR" sz="2400" b="1" dirty="0" err="1" smtClean="0"/>
              <a:t>returned</a:t>
            </a:r>
            <a:r>
              <a:rPr lang="fr-FR" sz="2400" b="1" dirty="0" smtClean="0"/>
              <a:t> to </a:t>
            </a:r>
            <a:r>
              <a:rPr lang="fr-FR" sz="2400" b="1" dirty="0" err="1" smtClean="0"/>
              <a:t>their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families</a:t>
            </a:r>
            <a:endParaRPr lang="fr-FR" sz="2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778C52-F11C-368A-2D86-3DB330EE33C2}"/>
              </a:ext>
            </a:extLst>
          </p:cNvPr>
          <p:cNvSpPr/>
          <p:nvPr/>
        </p:nvSpPr>
        <p:spPr>
          <a:xfrm>
            <a:off x="4046738" y="567339"/>
            <a:ext cx="3314181" cy="1211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39712" y="586177"/>
            <a:ext cx="3494360" cy="121111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400" b="1" dirty="0" err="1" smtClean="0">
                <a:solidFill>
                  <a:schemeClr val="bg1"/>
                </a:solidFill>
              </a:rPr>
              <a:t>From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1871, </a:t>
            </a:r>
            <a:r>
              <a:rPr lang="fr-FR" sz="2400" b="1" dirty="0" smtClean="0">
                <a:solidFill>
                  <a:schemeClr val="bg1"/>
                </a:solidFill>
              </a:rPr>
              <a:t>the </a:t>
            </a:r>
            <a:r>
              <a:rPr lang="fr-FR" sz="2400" b="1" dirty="0" err="1" smtClean="0">
                <a:solidFill>
                  <a:schemeClr val="bg1"/>
                </a:solidFill>
              </a:rPr>
              <a:t>desire</a:t>
            </a:r>
            <a:r>
              <a:rPr lang="fr-FR" sz="2400" b="1" dirty="0" smtClean="0">
                <a:solidFill>
                  <a:schemeClr val="bg1"/>
                </a:solidFill>
              </a:rPr>
              <a:t> to </a:t>
            </a:r>
            <a:r>
              <a:rPr lang="fr-FR" sz="2400" b="1" dirty="0" err="1" smtClean="0">
                <a:solidFill>
                  <a:schemeClr val="bg1"/>
                </a:solidFill>
              </a:rPr>
              <a:t>individualize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burials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7AFB33DE-5B4B-D1FC-7A39-B7B07F7D3661}"/>
              </a:ext>
            </a:extLst>
          </p:cNvPr>
          <p:cNvSpPr/>
          <p:nvPr/>
        </p:nvSpPr>
        <p:spPr>
          <a:xfrm>
            <a:off x="2319454" y="2881431"/>
            <a:ext cx="367990" cy="496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808379C1-016B-F9AC-A51D-342BB94F3DC4}"/>
              </a:ext>
            </a:extLst>
          </p:cNvPr>
          <p:cNvSpPr/>
          <p:nvPr/>
        </p:nvSpPr>
        <p:spPr>
          <a:xfrm>
            <a:off x="8822472" y="3046358"/>
            <a:ext cx="367990" cy="5035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9EF0B3A9-A7E0-C8EF-70FF-AC4ECE952521}"/>
              </a:ext>
            </a:extLst>
          </p:cNvPr>
          <p:cNvSpPr/>
          <p:nvPr/>
        </p:nvSpPr>
        <p:spPr>
          <a:xfrm>
            <a:off x="5294138" y="2005985"/>
            <a:ext cx="367990" cy="496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bas 17">
            <a:extLst>
              <a:ext uri="{FF2B5EF4-FFF2-40B4-BE49-F238E27FC236}">
                <a16:creationId xmlns:a16="http://schemas.microsoft.com/office/drawing/2014/main" id="{E392EF8D-F9DA-87E3-446B-8F4F1A8731D9}"/>
              </a:ext>
            </a:extLst>
          </p:cNvPr>
          <p:cNvSpPr/>
          <p:nvPr/>
        </p:nvSpPr>
        <p:spPr>
          <a:xfrm>
            <a:off x="2319454" y="4673825"/>
            <a:ext cx="367990" cy="496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 : bas 18">
            <a:extLst>
              <a:ext uri="{FF2B5EF4-FFF2-40B4-BE49-F238E27FC236}">
                <a16:creationId xmlns:a16="http://schemas.microsoft.com/office/drawing/2014/main" id="{2AC40C9F-17A1-5FAA-D421-1866BD3DC327}"/>
              </a:ext>
            </a:extLst>
          </p:cNvPr>
          <p:cNvSpPr/>
          <p:nvPr/>
        </p:nvSpPr>
        <p:spPr>
          <a:xfrm>
            <a:off x="8822472" y="4386360"/>
            <a:ext cx="367990" cy="496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392424" y="6529179"/>
            <a:ext cx="5541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Marianne" panose="02000000000000000000" pitchFamily="50" charset="0"/>
              </a:rPr>
              <a:t>Christian </a:t>
            </a:r>
            <a:r>
              <a:rPr lang="fr-FR" sz="1000" dirty="0" err="1" smtClean="0">
                <a:latin typeface="Marianne" panose="02000000000000000000" pitchFamily="50" charset="0"/>
              </a:rPr>
              <a:t>Douale</a:t>
            </a:r>
            <a:r>
              <a:rPr lang="fr-FR" sz="1000" dirty="0" smtClean="0">
                <a:latin typeface="Marianne" panose="02000000000000000000" pitchFamily="50" charset="0"/>
              </a:rPr>
              <a:t> – Prague Sept. 2025 – </a:t>
            </a:r>
            <a:r>
              <a:rPr lang="fr-FR" sz="1000" dirty="0" err="1" smtClean="0">
                <a:latin typeface="Marianne" panose="02000000000000000000" pitchFamily="50" charset="0"/>
              </a:rPr>
              <a:t>European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War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Heritage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Working</a:t>
            </a:r>
            <a:r>
              <a:rPr lang="fr-FR" sz="1000" dirty="0" smtClean="0">
                <a:latin typeface="Marianne" panose="02000000000000000000" pitchFamily="50" charset="0"/>
              </a:rPr>
              <a:t> Group  </a:t>
            </a:r>
            <a:endParaRPr lang="fr-FR" sz="1000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7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1954" y="1101968"/>
            <a:ext cx="6744823" cy="61698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400" b="1" dirty="0" smtClean="0">
                <a:solidFill>
                  <a:schemeClr val="accent5"/>
                </a:solidFill>
              </a:rPr>
              <a:t> The State </a:t>
            </a:r>
            <a:r>
              <a:rPr lang="fr-FR" sz="2400" b="1" dirty="0" err="1" smtClean="0">
                <a:solidFill>
                  <a:schemeClr val="accent5"/>
                </a:solidFill>
              </a:rPr>
              <a:t>operators</a:t>
            </a:r>
            <a:endParaRPr lang="fr-FR" sz="2400" b="1" dirty="0">
              <a:solidFill>
                <a:schemeClr val="accent5"/>
              </a:solidFill>
            </a:endParaRP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848000D2-CA4B-DFEE-E34A-960B8C9419AA}"/>
              </a:ext>
            </a:extLst>
          </p:cNvPr>
          <p:cNvSpPr txBox="1">
            <a:spLocks/>
          </p:cNvSpPr>
          <p:nvPr/>
        </p:nvSpPr>
        <p:spPr>
          <a:xfrm>
            <a:off x="433231" y="5638145"/>
            <a:ext cx="2969559" cy="61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400" b="1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62051CB9-371C-702C-0B8E-8A105986ACF8}"/>
              </a:ext>
            </a:extLst>
          </p:cNvPr>
          <p:cNvSpPr txBox="1">
            <a:spLocks/>
          </p:cNvSpPr>
          <p:nvPr/>
        </p:nvSpPr>
        <p:spPr>
          <a:xfrm>
            <a:off x="7655238" y="2350010"/>
            <a:ext cx="3679785" cy="1764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/>
              <a:t>The Embassy Defense Attaches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800" b="1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800" b="1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800" b="1" dirty="0" smtClean="0"/>
              <a:t> </a:t>
            </a:r>
            <a:r>
              <a:rPr lang="fr-FR" sz="1200" b="1" dirty="0" smtClean="0"/>
              <a:t>Attaché de défense près l’ambassade</a:t>
            </a:r>
            <a:endParaRPr lang="fr-FR" sz="1200" b="1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FR" sz="1400" b="1" dirty="0"/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E808CF9D-E2B9-067A-281F-87AED8589045}"/>
              </a:ext>
            </a:extLst>
          </p:cNvPr>
          <p:cNvSpPr txBox="1">
            <a:spLocks/>
          </p:cNvSpPr>
          <p:nvPr/>
        </p:nvSpPr>
        <p:spPr>
          <a:xfrm>
            <a:off x="262515" y="2350009"/>
            <a:ext cx="2969558" cy="1764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800" b="1" dirty="0" err="1" smtClean="0"/>
              <a:t>Veterans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affairs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agency</a:t>
            </a:r>
            <a:endParaRPr lang="fr-FR" sz="1800" b="1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FR" sz="1800" b="1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200" b="1" dirty="0" smtClean="0"/>
              <a:t>Office </a:t>
            </a:r>
            <a:r>
              <a:rPr lang="fr-FR" sz="1200" b="1" dirty="0"/>
              <a:t>national des </a:t>
            </a:r>
            <a:r>
              <a:rPr lang="fr-FR" sz="1200" b="1" dirty="0" smtClean="0"/>
              <a:t>combattants </a:t>
            </a:r>
            <a:r>
              <a:rPr lang="fr-FR" sz="1200" b="1" dirty="0"/>
              <a:t>et victimes de guerre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200" b="1" dirty="0"/>
              <a:t>(</a:t>
            </a:r>
            <a:r>
              <a:rPr lang="fr-FR" sz="1200" b="1" dirty="0" err="1" smtClean="0"/>
              <a:t>ONaC-VG</a:t>
            </a:r>
            <a:r>
              <a:rPr lang="fr-FR" sz="1200" b="1" dirty="0"/>
              <a:t>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FR" sz="1400" b="1" dirty="0"/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03717877-2E11-A02A-B7F9-C54DADAF14F0}"/>
              </a:ext>
            </a:extLst>
          </p:cNvPr>
          <p:cNvSpPr txBox="1">
            <a:spLocks/>
          </p:cNvSpPr>
          <p:nvPr/>
        </p:nvSpPr>
        <p:spPr>
          <a:xfrm>
            <a:off x="3813903" y="2286000"/>
            <a:ext cx="3679785" cy="1672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800" b="1" dirty="0" smtClean="0"/>
              <a:t>The </a:t>
            </a:r>
            <a:r>
              <a:rPr lang="fr-FR" sz="1800" b="1" dirty="0" err="1" smtClean="0"/>
              <a:t>overseas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military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headquarters</a:t>
            </a:r>
            <a:endParaRPr lang="fr-FR" sz="1800" b="1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FR" sz="1800" b="1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200" b="1" dirty="0" smtClean="0"/>
              <a:t>Commandements </a:t>
            </a:r>
            <a:r>
              <a:rPr lang="fr-FR" sz="1200" b="1" dirty="0"/>
              <a:t>supérieurs des forces armées dans les territoires ultramarins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78F4866D-694C-15CC-5817-9E814685D2E2}"/>
              </a:ext>
            </a:extLst>
          </p:cNvPr>
          <p:cNvSpPr txBox="1">
            <a:spLocks/>
          </p:cNvSpPr>
          <p:nvPr/>
        </p:nvSpPr>
        <p:spPr>
          <a:xfrm>
            <a:off x="0" y="4804762"/>
            <a:ext cx="4068678" cy="1284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/>
              <a:t>290 </a:t>
            </a:r>
            <a:r>
              <a:rPr lang="fr-FR" sz="1400" b="1" dirty="0" smtClean="0"/>
              <a:t>national </a:t>
            </a:r>
            <a:r>
              <a:rPr lang="fr-FR" sz="1400" b="1" dirty="0" err="1" smtClean="0"/>
              <a:t>cemeteries</a:t>
            </a:r>
            <a:endParaRPr lang="fr-FR" sz="1400" b="1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FR" sz="1400" b="1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/>
              <a:t>2 </a:t>
            </a:r>
            <a:r>
              <a:rPr lang="fr-FR" sz="1400" b="1" dirty="0" smtClean="0"/>
              <a:t>170  </a:t>
            </a:r>
            <a:r>
              <a:rPr lang="fr-FR" sz="1400" b="1" dirty="0" err="1"/>
              <a:t>military</a:t>
            </a:r>
            <a:r>
              <a:rPr lang="fr-FR" sz="1400" b="1" dirty="0"/>
              <a:t> </a:t>
            </a:r>
            <a:r>
              <a:rPr lang="fr-FR" sz="1400" b="1" dirty="0" smtClean="0"/>
              <a:t>corners</a:t>
            </a:r>
            <a:endParaRPr lang="fr-FR" sz="1400" b="1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FR" sz="1400" b="1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 smtClean="0"/>
              <a:t>10</a:t>
            </a:r>
            <a:r>
              <a:rPr lang="en-US" sz="1400" b="1" dirty="0" smtClean="0"/>
              <a:t> France national remembrance high sites</a:t>
            </a:r>
            <a:endParaRPr lang="fr-FR" sz="1400" b="1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FR" sz="1400" b="1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FR" sz="1400" b="1" dirty="0"/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C46A1DF8-0450-DFEA-FF16-B7F94277F81D}"/>
              </a:ext>
            </a:extLst>
          </p:cNvPr>
          <p:cNvSpPr/>
          <p:nvPr/>
        </p:nvSpPr>
        <p:spPr>
          <a:xfrm>
            <a:off x="1568874" y="4121554"/>
            <a:ext cx="356840" cy="519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F8E702E1-00A9-CD46-8569-158991A8AA37}"/>
              </a:ext>
            </a:extLst>
          </p:cNvPr>
          <p:cNvSpPr/>
          <p:nvPr/>
        </p:nvSpPr>
        <p:spPr>
          <a:xfrm>
            <a:off x="5475375" y="4114113"/>
            <a:ext cx="356840" cy="519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533CE52B-2855-0A9E-0F15-33770F7B86BA}"/>
              </a:ext>
            </a:extLst>
          </p:cNvPr>
          <p:cNvSpPr/>
          <p:nvPr/>
        </p:nvSpPr>
        <p:spPr>
          <a:xfrm>
            <a:off x="9138290" y="4120574"/>
            <a:ext cx="356840" cy="519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4D8D4144-09B5-1467-0319-6C7ECCC4A27A}"/>
              </a:ext>
            </a:extLst>
          </p:cNvPr>
          <p:cNvSpPr txBox="1">
            <a:spLocks/>
          </p:cNvSpPr>
          <p:nvPr/>
        </p:nvSpPr>
        <p:spPr>
          <a:xfrm>
            <a:off x="4169016" y="4804762"/>
            <a:ext cx="2969558" cy="44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 smtClean="0"/>
              <a:t>47 </a:t>
            </a:r>
            <a:r>
              <a:rPr lang="fr-FR" sz="1400" b="1" dirty="0" err="1" smtClean="0"/>
              <a:t>overseas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military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cemeteries</a:t>
            </a:r>
            <a:endParaRPr lang="fr-FR" sz="1400" b="1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FR" sz="1400" b="1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B803398-62B5-1256-E2A0-F7AB9C704F52}"/>
              </a:ext>
            </a:extLst>
          </p:cNvPr>
          <p:cNvSpPr txBox="1">
            <a:spLocks/>
          </p:cNvSpPr>
          <p:nvPr/>
        </p:nvSpPr>
        <p:spPr>
          <a:xfrm>
            <a:off x="7831931" y="4759930"/>
            <a:ext cx="2969558" cy="693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/>
              <a:t>1 000 </a:t>
            </a:r>
            <a:r>
              <a:rPr lang="fr-FR" sz="1400" b="1" dirty="0" smtClean="0"/>
              <a:t>sites of </a:t>
            </a:r>
            <a:r>
              <a:rPr lang="fr-FR" sz="1400" b="1" dirty="0" err="1" smtClean="0"/>
              <a:t>perpetual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burials</a:t>
            </a:r>
            <a:r>
              <a:rPr lang="fr-FR" sz="1400" b="1" dirty="0" smtClean="0"/>
              <a:t> </a:t>
            </a:r>
            <a:r>
              <a:rPr lang="fr-FR" sz="1400" b="1" dirty="0"/>
              <a:t>in </a:t>
            </a:r>
            <a:r>
              <a:rPr lang="fr-FR" sz="1400" b="1" dirty="0" smtClean="0"/>
              <a:t>89 </a:t>
            </a:r>
            <a:r>
              <a:rPr lang="fr-FR" sz="1400" b="1" dirty="0"/>
              <a:t>countries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FR" sz="1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392424" y="6529179"/>
            <a:ext cx="5541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Marianne" panose="02000000000000000000" pitchFamily="50" charset="0"/>
              </a:rPr>
              <a:t>Christian </a:t>
            </a:r>
            <a:r>
              <a:rPr lang="fr-FR" sz="1000" dirty="0" err="1" smtClean="0">
                <a:latin typeface="Marianne" panose="02000000000000000000" pitchFamily="50" charset="0"/>
              </a:rPr>
              <a:t>Douale</a:t>
            </a:r>
            <a:r>
              <a:rPr lang="fr-FR" sz="1000" dirty="0" smtClean="0">
                <a:latin typeface="Marianne" panose="02000000000000000000" pitchFamily="50" charset="0"/>
              </a:rPr>
              <a:t> – Prague Sept. 2025 – </a:t>
            </a:r>
            <a:r>
              <a:rPr lang="fr-FR" sz="1000" dirty="0" err="1" smtClean="0">
                <a:latin typeface="Marianne" panose="02000000000000000000" pitchFamily="50" charset="0"/>
              </a:rPr>
              <a:t>European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War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Heritage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Working</a:t>
            </a:r>
            <a:r>
              <a:rPr lang="fr-FR" sz="1000" dirty="0" smtClean="0">
                <a:latin typeface="Marianne" panose="02000000000000000000" pitchFamily="50" charset="0"/>
              </a:rPr>
              <a:t> Group  </a:t>
            </a:r>
            <a:endParaRPr lang="fr-FR" sz="1000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0389" y="3685699"/>
            <a:ext cx="11474245" cy="58521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Typologies </a:t>
            </a:r>
            <a:r>
              <a:rPr lang="en-US" b="1" dirty="0">
                <a:solidFill>
                  <a:schemeClr val="accent5"/>
                </a:solidFill>
              </a:rPr>
              <a:t>of </a:t>
            </a:r>
            <a:r>
              <a:rPr lang="en-US" b="1" dirty="0" smtClean="0">
                <a:solidFill>
                  <a:schemeClr val="accent5"/>
                </a:solidFill>
              </a:rPr>
              <a:t>remembrance sites </a:t>
            </a:r>
            <a:r>
              <a:rPr lang="en-US" b="1" dirty="0">
                <a:solidFill>
                  <a:schemeClr val="accent5"/>
                </a:solidFill>
              </a:rPr>
              <a:t>in France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392424" y="6529179"/>
            <a:ext cx="5541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Marianne" panose="02000000000000000000" pitchFamily="50" charset="0"/>
              </a:rPr>
              <a:t>Christian </a:t>
            </a:r>
            <a:r>
              <a:rPr lang="fr-FR" sz="1000" dirty="0" err="1" smtClean="0">
                <a:latin typeface="Marianne" panose="02000000000000000000" pitchFamily="50" charset="0"/>
              </a:rPr>
              <a:t>Douale</a:t>
            </a:r>
            <a:r>
              <a:rPr lang="fr-FR" sz="1000" dirty="0" smtClean="0">
                <a:latin typeface="Marianne" panose="02000000000000000000" pitchFamily="50" charset="0"/>
              </a:rPr>
              <a:t> – Prague Sept. 2025 – </a:t>
            </a:r>
            <a:r>
              <a:rPr lang="fr-FR" sz="1000" dirty="0" err="1" smtClean="0">
                <a:latin typeface="Marianne" panose="02000000000000000000" pitchFamily="50" charset="0"/>
              </a:rPr>
              <a:t>European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War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Heritage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Working</a:t>
            </a:r>
            <a:r>
              <a:rPr lang="fr-FR" sz="1000" dirty="0" smtClean="0">
                <a:latin typeface="Marianne" panose="02000000000000000000" pitchFamily="50" charset="0"/>
              </a:rPr>
              <a:t> Group  </a:t>
            </a:r>
            <a:endParaRPr lang="fr-FR" sz="1000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55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60242" y="1914099"/>
            <a:ext cx="6744823" cy="61698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400" b="1" dirty="0" smtClean="0">
                <a:solidFill>
                  <a:schemeClr val="accent5"/>
                </a:solidFill>
              </a:rPr>
              <a:t> The 290 </a:t>
            </a:r>
            <a:r>
              <a:rPr lang="fr-FR" sz="2400" b="1" dirty="0">
                <a:solidFill>
                  <a:schemeClr val="accent5"/>
                </a:solidFill>
              </a:rPr>
              <a:t>national </a:t>
            </a:r>
            <a:r>
              <a:rPr lang="fr-FR" sz="2400" b="1" dirty="0" err="1" smtClean="0">
                <a:solidFill>
                  <a:schemeClr val="accent5"/>
                </a:solidFill>
              </a:rPr>
              <a:t>cemeteries</a:t>
            </a:r>
            <a:r>
              <a:rPr lang="fr-FR" sz="2400" b="1" dirty="0" smtClean="0">
                <a:solidFill>
                  <a:schemeClr val="accent5"/>
                </a:solidFill>
              </a:rPr>
              <a:t> </a:t>
            </a:r>
            <a:endParaRPr lang="fr-FR" sz="2400" b="1" dirty="0">
              <a:solidFill>
                <a:schemeClr val="accent5"/>
              </a:solidFill>
            </a:endParaRP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848000D2-CA4B-DFEE-E34A-960B8C9419AA}"/>
              </a:ext>
            </a:extLst>
          </p:cNvPr>
          <p:cNvSpPr txBox="1">
            <a:spLocks/>
          </p:cNvSpPr>
          <p:nvPr/>
        </p:nvSpPr>
        <p:spPr>
          <a:xfrm>
            <a:off x="433231" y="5638145"/>
            <a:ext cx="2969559" cy="61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400" b="1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62051CB9-371C-702C-0B8E-8A105986ACF8}"/>
              </a:ext>
            </a:extLst>
          </p:cNvPr>
          <p:cNvSpPr txBox="1">
            <a:spLocks/>
          </p:cNvSpPr>
          <p:nvPr/>
        </p:nvSpPr>
        <p:spPr>
          <a:xfrm>
            <a:off x="5217334" y="5792391"/>
            <a:ext cx="2055078" cy="496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/>
              <a:t>Aix-en-Provence (13)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/>
              <a:t>Luynes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24AF5256-04BB-7193-D5FE-DA31AD8522D6}"/>
              </a:ext>
            </a:extLst>
          </p:cNvPr>
          <p:cNvSpPr txBox="1">
            <a:spLocks/>
          </p:cNvSpPr>
          <p:nvPr/>
        </p:nvSpPr>
        <p:spPr>
          <a:xfrm>
            <a:off x="9123555" y="5778923"/>
            <a:ext cx="2360341" cy="663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/>
              <a:t>Chasselay (69)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/>
              <a:t>Tata sénégalais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E808CF9D-E2B9-067A-281F-87AED8589045}"/>
              </a:ext>
            </a:extLst>
          </p:cNvPr>
          <p:cNvSpPr txBox="1">
            <a:spLocks/>
          </p:cNvSpPr>
          <p:nvPr/>
        </p:nvSpPr>
        <p:spPr>
          <a:xfrm>
            <a:off x="1111557" y="5792391"/>
            <a:ext cx="1910612" cy="496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/>
              <a:t>Guebwiller (68)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FR" sz="1400" b="1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BB89066-9C7B-64EC-4AA6-CF92D45E6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02" y="2829191"/>
            <a:ext cx="3677763" cy="275832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49FB94B-DDF4-4CA9-875F-882A80B5B8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62" y="2829191"/>
            <a:ext cx="3795709" cy="275832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839E1AA-9DAB-7B72-839B-6F89487EAC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65" y="2829192"/>
            <a:ext cx="3677761" cy="275832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392424" y="6529179"/>
            <a:ext cx="5541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Marianne" panose="02000000000000000000" pitchFamily="50" charset="0"/>
              </a:rPr>
              <a:t>Christian </a:t>
            </a:r>
            <a:r>
              <a:rPr lang="fr-FR" sz="1000" dirty="0" err="1" smtClean="0">
                <a:latin typeface="Marianne" panose="02000000000000000000" pitchFamily="50" charset="0"/>
              </a:rPr>
              <a:t>Douale</a:t>
            </a:r>
            <a:r>
              <a:rPr lang="fr-FR" sz="1000" dirty="0" smtClean="0">
                <a:latin typeface="Marianne" panose="02000000000000000000" pitchFamily="50" charset="0"/>
              </a:rPr>
              <a:t> – Prague Sept. 2025 – </a:t>
            </a:r>
            <a:r>
              <a:rPr lang="fr-FR" sz="1000" dirty="0" err="1" smtClean="0">
                <a:latin typeface="Marianne" panose="02000000000000000000" pitchFamily="50" charset="0"/>
              </a:rPr>
              <a:t>European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War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Heritage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Working</a:t>
            </a:r>
            <a:r>
              <a:rPr lang="fr-FR" sz="1000" dirty="0" smtClean="0">
                <a:latin typeface="Marianne" panose="02000000000000000000" pitchFamily="50" charset="0"/>
              </a:rPr>
              <a:t> Group  </a:t>
            </a:r>
            <a:endParaRPr lang="fr-FR" sz="1000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60242" y="1914099"/>
            <a:ext cx="6744823" cy="61698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400" b="1" dirty="0" smtClean="0">
                <a:solidFill>
                  <a:schemeClr val="accent5"/>
                </a:solidFill>
              </a:rPr>
              <a:t> The 290 </a:t>
            </a:r>
            <a:r>
              <a:rPr lang="fr-FR" sz="2400" b="1" dirty="0">
                <a:solidFill>
                  <a:schemeClr val="accent5"/>
                </a:solidFill>
              </a:rPr>
              <a:t>national </a:t>
            </a:r>
            <a:r>
              <a:rPr lang="fr-FR" sz="2400" b="1" dirty="0" err="1" smtClean="0">
                <a:solidFill>
                  <a:schemeClr val="accent5"/>
                </a:solidFill>
              </a:rPr>
              <a:t>cemeteries</a:t>
            </a:r>
            <a:r>
              <a:rPr lang="fr-FR" sz="2400" b="1" dirty="0" smtClean="0">
                <a:solidFill>
                  <a:schemeClr val="accent5"/>
                </a:solidFill>
              </a:rPr>
              <a:t> </a:t>
            </a:r>
            <a:endParaRPr lang="fr-FR" sz="2400" b="1" dirty="0">
              <a:solidFill>
                <a:schemeClr val="accent5"/>
              </a:solidFill>
            </a:endParaRP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848000D2-CA4B-DFEE-E34A-960B8C9419AA}"/>
              </a:ext>
            </a:extLst>
          </p:cNvPr>
          <p:cNvSpPr txBox="1">
            <a:spLocks/>
          </p:cNvSpPr>
          <p:nvPr/>
        </p:nvSpPr>
        <p:spPr>
          <a:xfrm>
            <a:off x="433231" y="5638145"/>
            <a:ext cx="2969559" cy="61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392424" y="6529179"/>
            <a:ext cx="5541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Marianne" panose="02000000000000000000" pitchFamily="50" charset="0"/>
              </a:rPr>
              <a:t>Christian </a:t>
            </a:r>
            <a:r>
              <a:rPr lang="fr-FR" sz="1000" dirty="0" err="1" smtClean="0">
                <a:latin typeface="Marianne" panose="02000000000000000000" pitchFamily="50" charset="0"/>
              </a:rPr>
              <a:t>Douale</a:t>
            </a:r>
            <a:r>
              <a:rPr lang="fr-FR" sz="1000" dirty="0" smtClean="0">
                <a:latin typeface="Marianne" panose="02000000000000000000" pitchFamily="50" charset="0"/>
              </a:rPr>
              <a:t> – Prague Sept. 2025 – </a:t>
            </a:r>
            <a:r>
              <a:rPr lang="fr-FR" sz="1000" dirty="0" err="1" smtClean="0">
                <a:latin typeface="Marianne" panose="02000000000000000000" pitchFamily="50" charset="0"/>
              </a:rPr>
              <a:t>European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War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Heritage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Working</a:t>
            </a:r>
            <a:r>
              <a:rPr lang="fr-FR" sz="1000" dirty="0" smtClean="0">
                <a:latin typeface="Marianne" panose="02000000000000000000" pitchFamily="50" charset="0"/>
              </a:rPr>
              <a:t> Group  </a:t>
            </a:r>
            <a:endParaRPr lang="fr-FR" sz="1000" dirty="0">
              <a:latin typeface="Marianne" panose="02000000000000000000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94560" y="3346704"/>
            <a:ext cx="74049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Property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of the Ministry of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Armed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Forces (Land,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builts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elements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)</a:t>
            </a:r>
          </a:p>
          <a:p>
            <a:endParaRPr lang="fr-FR" b="1" dirty="0">
              <a:solidFill>
                <a:schemeClr val="accent5"/>
              </a:solidFill>
              <a:latin typeface="Marianne" panose="02000000000000000000" pitchFamily="50" charset="0"/>
            </a:endParaRPr>
          </a:p>
          <a:p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ONaCVG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ensures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the maintenance and the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restoration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work</a:t>
            </a:r>
            <a:endParaRPr lang="fr-FR" b="1" dirty="0" smtClean="0">
              <a:solidFill>
                <a:schemeClr val="accent5"/>
              </a:solidFill>
              <a:latin typeface="Marianne" panose="02000000000000000000" pitchFamily="50" charset="0"/>
            </a:endParaRPr>
          </a:p>
          <a:p>
            <a:endParaRPr lang="fr-FR" b="1" dirty="0">
              <a:solidFill>
                <a:schemeClr val="accent5"/>
              </a:solidFill>
              <a:latin typeface="Marianne" panose="02000000000000000000" pitchFamily="50" charset="0"/>
            </a:endParaRPr>
          </a:p>
          <a:p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Ministry of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Armed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Forces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delegates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the budget to ONaCVG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630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60242" y="1914099"/>
            <a:ext cx="6744823" cy="61698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400" b="1" dirty="0" smtClean="0">
                <a:solidFill>
                  <a:schemeClr val="accent5"/>
                </a:solidFill>
              </a:rPr>
              <a:t>The 2170</a:t>
            </a:r>
            <a:r>
              <a:rPr lang="fr-FR" sz="2400" b="1" dirty="0">
                <a:solidFill>
                  <a:schemeClr val="accent5"/>
                </a:solidFill>
              </a:rPr>
              <a:t> </a:t>
            </a:r>
            <a:r>
              <a:rPr lang="fr-FR" sz="2400" b="1" dirty="0" err="1">
                <a:solidFill>
                  <a:schemeClr val="accent5"/>
                </a:solidFill>
              </a:rPr>
              <a:t>military</a:t>
            </a:r>
            <a:r>
              <a:rPr lang="fr-FR" sz="2400" b="1" dirty="0">
                <a:solidFill>
                  <a:schemeClr val="accent5"/>
                </a:solidFill>
              </a:rPr>
              <a:t> </a:t>
            </a:r>
            <a:r>
              <a:rPr lang="fr-FR" sz="2400" b="1" dirty="0" smtClean="0">
                <a:solidFill>
                  <a:schemeClr val="accent5"/>
                </a:solidFill>
              </a:rPr>
              <a:t>corners</a:t>
            </a:r>
            <a:endParaRPr lang="fr-FR" sz="2400" b="1" dirty="0">
              <a:solidFill>
                <a:schemeClr val="accent5"/>
              </a:solidFill>
            </a:endParaRP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848000D2-CA4B-DFEE-E34A-960B8C9419AA}"/>
              </a:ext>
            </a:extLst>
          </p:cNvPr>
          <p:cNvSpPr txBox="1">
            <a:spLocks/>
          </p:cNvSpPr>
          <p:nvPr/>
        </p:nvSpPr>
        <p:spPr>
          <a:xfrm>
            <a:off x="533616" y="5660725"/>
            <a:ext cx="2969559" cy="61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400" b="1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62051CB9-371C-702C-0B8E-8A105986ACF8}"/>
              </a:ext>
            </a:extLst>
          </p:cNvPr>
          <p:cNvSpPr txBox="1">
            <a:spLocks/>
          </p:cNvSpPr>
          <p:nvPr/>
        </p:nvSpPr>
        <p:spPr>
          <a:xfrm>
            <a:off x="5235633" y="5781514"/>
            <a:ext cx="2055078" cy="496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/>
              <a:t>Concarneau (29)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 err="1" smtClean="0"/>
              <a:t>Private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burials</a:t>
            </a:r>
            <a:endParaRPr lang="fr-FR" sz="1400" b="1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24AF5256-04BB-7193-D5FE-DA31AD8522D6}"/>
              </a:ext>
            </a:extLst>
          </p:cNvPr>
          <p:cNvSpPr txBox="1">
            <a:spLocks/>
          </p:cNvSpPr>
          <p:nvPr/>
        </p:nvSpPr>
        <p:spPr>
          <a:xfrm>
            <a:off x="9123555" y="5778923"/>
            <a:ext cx="2360341" cy="663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/>
              <a:t>Proyart (70)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 err="1" smtClean="0"/>
              <a:t>Perpetual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burials</a:t>
            </a:r>
            <a:endParaRPr lang="fr-FR" sz="1400" b="1" dirty="0"/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E808CF9D-E2B9-067A-281F-87AED8589045}"/>
              </a:ext>
            </a:extLst>
          </p:cNvPr>
          <p:cNvSpPr txBox="1">
            <a:spLocks/>
          </p:cNvSpPr>
          <p:nvPr/>
        </p:nvSpPr>
        <p:spPr>
          <a:xfrm>
            <a:off x="741592" y="5792391"/>
            <a:ext cx="2835973" cy="496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/>
              <a:t>Corbigny (58)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 err="1" smtClean="0"/>
              <a:t>Perpetual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burials</a:t>
            </a:r>
            <a:endParaRPr lang="fr-FR" sz="1400" b="1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8486605-AD48-EFCF-5DC5-AE0D7465F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247" y="3138792"/>
            <a:ext cx="3866439" cy="23446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7AA84BE-342A-BCBA-D8BA-A1FEFC788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716" y="3138792"/>
            <a:ext cx="3519098" cy="23446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48092EE-48F2-A0CA-9826-5F6BAED70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7" y="3139299"/>
            <a:ext cx="3708299" cy="23446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392424" y="6529179"/>
            <a:ext cx="5541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Marianne" panose="02000000000000000000" pitchFamily="50" charset="0"/>
              </a:rPr>
              <a:t>Christian </a:t>
            </a:r>
            <a:r>
              <a:rPr lang="fr-FR" sz="1000" dirty="0" err="1" smtClean="0">
                <a:latin typeface="Marianne" panose="02000000000000000000" pitchFamily="50" charset="0"/>
              </a:rPr>
              <a:t>Douale</a:t>
            </a:r>
            <a:r>
              <a:rPr lang="fr-FR" sz="1000" dirty="0" smtClean="0">
                <a:latin typeface="Marianne" panose="02000000000000000000" pitchFamily="50" charset="0"/>
              </a:rPr>
              <a:t> – Prague Sept. 2025 – </a:t>
            </a:r>
            <a:r>
              <a:rPr lang="fr-FR" sz="1000" dirty="0" err="1" smtClean="0">
                <a:latin typeface="Marianne" panose="02000000000000000000" pitchFamily="50" charset="0"/>
              </a:rPr>
              <a:t>European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War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Heritage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Working</a:t>
            </a:r>
            <a:r>
              <a:rPr lang="fr-FR" sz="1000" dirty="0" smtClean="0">
                <a:latin typeface="Marianne" panose="02000000000000000000" pitchFamily="50" charset="0"/>
              </a:rPr>
              <a:t> Group  </a:t>
            </a:r>
            <a:endParaRPr lang="fr-FR" sz="1000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60242" y="1914099"/>
            <a:ext cx="6744823" cy="61698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400" b="1" dirty="0" smtClean="0">
                <a:solidFill>
                  <a:schemeClr val="accent5"/>
                </a:solidFill>
              </a:rPr>
              <a:t>The 2170</a:t>
            </a:r>
            <a:r>
              <a:rPr lang="fr-FR" sz="2400" b="1" dirty="0">
                <a:solidFill>
                  <a:schemeClr val="accent5"/>
                </a:solidFill>
              </a:rPr>
              <a:t> </a:t>
            </a:r>
            <a:r>
              <a:rPr lang="fr-FR" sz="2400" b="1" dirty="0" err="1">
                <a:solidFill>
                  <a:schemeClr val="accent5"/>
                </a:solidFill>
              </a:rPr>
              <a:t>military</a:t>
            </a:r>
            <a:r>
              <a:rPr lang="fr-FR" sz="2400" b="1" dirty="0">
                <a:solidFill>
                  <a:schemeClr val="accent5"/>
                </a:solidFill>
              </a:rPr>
              <a:t> </a:t>
            </a:r>
            <a:r>
              <a:rPr lang="fr-FR" sz="2400" b="1" dirty="0" smtClean="0">
                <a:solidFill>
                  <a:schemeClr val="accent5"/>
                </a:solidFill>
              </a:rPr>
              <a:t>corners</a:t>
            </a:r>
            <a:endParaRPr lang="fr-FR" sz="2400" b="1" dirty="0">
              <a:solidFill>
                <a:schemeClr val="accent5"/>
              </a:solidFill>
            </a:endParaRP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848000D2-CA4B-DFEE-E34A-960B8C9419AA}"/>
              </a:ext>
            </a:extLst>
          </p:cNvPr>
          <p:cNvSpPr txBox="1">
            <a:spLocks/>
          </p:cNvSpPr>
          <p:nvPr/>
        </p:nvSpPr>
        <p:spPr>
          <a:xfrm>
            <a:off x="533616" y="5660725"/>
            <a:ext cx="2969559" cy="61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3392424" y="6529179"/>
            <a:ext cx="5541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Marianne" panose="02000000000000000000" pitchFamily="50" charset="0"/>
              </a:rPr>
              <a:t>Christian </a:t>
            </a:r>
            <a:r>
              <a:rPr lang="fr-FR" sz="1000" dirty="0" err="1" smtClean="0">
                <a:latin typeface="Marianne" panose="02000000000000000000" pitchFamily="50" charset="0"/>
              </a:rPr>
              <a:t>Douale</a:t>
            </a:r>
            <a:r>
              <a:rPr lang="fr-FR" sz="1000" dirty="0" smtClean="0">
                <a:latin typeface="Marianne" panose="02000000000000000000" pitchFamily="50" charset="0"/>
              </a:rPr>
              <a:t> – Prague Sept. 2025 – </a:t>
            </a:r>
            <a:r>
              <a:rPr lang="fr-FR" sz="1000" dirty="0" err="1" smtClean="0">
                <a:latin typeface="Marianne" panose="02000000000000000000" pitchFamily="50" charset="0"/>
              </a:rPr>
              <a:t>European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War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Heritage</a:t>
            </a:r>
            <a:r>
              <a:rPr lang="fr-FR" sz="1000" dirty="0" smtClean="0">
                <a:latin typeface="Marianne" panose="02000000000000000000" pitchFamily="50" charset="0"/>
              </a:rPr>
              <a:t> </a:t>
            </a:r>
            <a:r>
              <a:rPr lang="fr-FR" sz="1000" dirty="0" err="1" smtClean="0">
                <a:latin typeface="Marianne" panose="02000000000000000000" pitchFamily="50" charset="0"/>
              </a:rPr>
              <a:t>Working</a:t>
            </a:r>
            <a:r>
              <a:rPr lang="fr-FR" sz="1000" dirty="0" smtClean="0">
                <a:latin typeface="Marianne" panose="02000000000000000000" pitchFamily="50" charset="0"/>
              </a:rPr>
              <a:t> Group  </a:t>
            </a:r>
            <a:endParaRPr lang="fr-FR" sz="1000" dirty="0">
              <a:latin typeface="Marianne" panose="02000000000000000000" pitchFamily="50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94560" y="3346704"/>
            <a:ext cx="933576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Property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of local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authority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(Land)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builts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elements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)</a:t>
            </a:r>
          </a:p>
          <a:p>
            <a:endParaRPr lang="fr-FR" b="1" dirty="0">
              <a:solidFill>
                <a:schemeClr val="accent5"/>
              </a:solidFill>
              <a:latin typeface="Marianne" panose="02000000000000000000" pitchFamily="50" charset="0"/>
            </a:endParaRPr>
          </a:p>
          <a:p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Responsible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of </a:t>
            </a:r>
            <a:r>
              <a:rPr lang="fr-FR" b="1" dirty="0">
                <a:solidFill>
                  <a:schemeClr val="accent5"/>
                </a:solidFill>
                <a:latin typeface="Marianne" panose="02000000000000000000" pitchFamily="50" charset="0"/>
              </a:rPr>
              <a:t>the Ministry of </a:t>
            </a:r>
            <a:r>
              <a:rPr lang="fr-FR" b="1" dirty="0" err="1">
                <a:solidFill>
                  <a:schemeClr val="accent5"/>
                </a:solidFill>
                <a:latin typeface="Marianne" panose="02000000000000000000" pitchFamily="50" charset="0"/>
              </a:rPr>
              <a:t>Armed</a:t>
            </a:r>
            <a:r>
              <a:rPr lang="fr-FR" b="1" dirty="0">
                <a:solidFill>
                  <a:schemeClr val="accent5"/>
                </a:solidFill>
                <a:latin typeface="Marianne" panose="02000000000000000000" pitchFamily="50" charset="0"/>
              </a:rPr>
              <a:t> Forces 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for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built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elements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and for the bodies</a:t>
            </a:r>
          </a:p>
          <a:p>
            <a:endParaRPr lang="fr-FR" b="1" dirty="0">
              <a:solidFill>
                <a:schemeClr val="accent5"/>
              </a:solidFill>
              <a:latin typeface="Marianne" panose="02000000000000000000" pitchFamily="50" charset="0"/>
            </a:endParaRPr>
          </a:p>
          <a:p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ONaCVG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delegates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the maintenance to local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autorities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for main of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them</a:t>
            </a:r>
            <a:endParaRPr lang="fr-FR" b="1" dirty="0" smtClean="0">
              <a:solidFill>
                <a:schemeClr val="accent5"/>
              </a:solidFill>
              <a:latin typeface="Marianne" panose="02000000000000000000" pitchFamily="50" charset="0"/>
            </a:endParaRPr>
          </a:p>
          <a:p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and </a:t>
            </a:r>
            <a:r>
              <a:rPr lang="fr-FR" b="1" dirty="0" err="1">
                <a:solidFill>
                  <a:schemeClr val="accent5"/>
                </a:solidFill>
                <a:latin typeface="Marianne" panose="02000000000000000000" pitchFamily="50" charset="0"/>
              </a:rPr>
              <a:t>e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nsures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the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restoration</a:t>
            </a:r>
            <a:r>
              <a:rPr lang="fr-FR" b="1" dirty="0" smtClean="0">
                <a:solidFill>
                  <a:schemeClr val="accent5"/>
                </a:solidFill>
                <a:latin typeface="Marianne" panose="02000000000000000000" pitchFamily="50" charset="0"/>
              </a:rPr>
              <a:t> </a:t>
            </a:r>
            <a:r>
              <a:rPr lang="fr-FR" b="1" dirty="0" err="1" smtClean="0">
                <a:solidFill>
                  <a:schemeClr val="accent5"/>
                </a:solidFill>
                <a:latin typeface="Marianne" panose="02000000000000000000" pitchFamily="50" charset="0"/>
              </a:rPr>
              <a:t>work</a:t>
            </a:r>
            <a:endParaRPr lang="fr-FR" b="1" dirty="0" smtClean="0">
              <a:solidFill>
                <a:schemeClr val="accent5"/>
              </a:solidFill>
              <a:latin typeface="Marianne" panose="02000000000000000000" pitchFamily="50" charset="0"/>
            </a:endParaRPr>
          </a:p>
          <a:p>
            <a:endParaRPr lang="fr-FR" b="1" dirty="0">
              <a:solidFill>
                <a:schemeClr val="accent5"/>
              </a:solidFill>
              <a:latin typeface="Marianne" panose="02000000000000000000" pitchFamily="50" charset="0"/>
            </a:endParaRPr>
          </a:p>
          <a:p>
            <a:r>
              <a:rPr lang="fr-FR" b="1" dirty="0">
                <a:solidFill>
                  <a:schemeClr val="accent5"/>
                </a:solidFill>
                <a:latin typeface="Marianne" panose="02000000000000000000" pitchFamily="50" charset="0"/>
              </a:rPr>
              <a:t>Ministry of </a:t>
            </a:r>
            <a:r>
              <a:rPr lang="fr-FR" b="1" dirty="0" err="1">
                <a:solidFill>
                  <a:schemeClr val="accent5"/>
                </a:solidFill>
                <a:latin typeface="Marianne" panose="02000000000000000000" pitchFamily="50" charset="0"/>
              </a:rPr>
              <a:t>Armed</a:t>
            </a:r>
            <a:r>
              <a:rPr lang="fr-FR" b="1" dirty="0">
                <a:solidFill>
                  <a:schemeClr val="accent5"/>
                </a:solidFill>
                <a:latin typeface="Marianne" panose="02000000000000000000" pitchFamily="50" charset="0"/>
              </a:rPr>
              <a:t> Forces </a:t>
            </a:r>
            <a:r>
              <a:rPr lang="fr-FR" b="1" dirty="0" err="1">
                <a:solidFill>
                  <a:schemeClr val="accent5"/>
                </a:solidFill>
                <a:latin typeface="Marianne" panose="02000000000000000000" pitchFamily="50" charset="0"/>
              </a:rPr>
              <a:t>delegates</a:t>
            </a:r>
            <a:r>
              <a:rPr lang="fr-FR" b="1" dirty="0">
                <a:solidFill>
                  <a:schemeClr val="accent5"/>
                </a:solidFill>
                <a:latin typeface="Marianne" panose="02000000000000000000" pitchFamily="50" charset="0"/>
              </a:rPr>
              <a:t> the budget to ONaCVG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91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83725" y="358511"/>
            <a:ext cx="7426619" cy="6169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chemeClr val="accent5"/>
                </a:solidFill>
              </a:rPr>
              <a:t>The 10 France national remembrance high sites</a:t>
            </a:r>
            <a:endParaRPr lang="fr-FR" sz="2400" b="1" dirty="0">
              <a:solidFill>
                <a:schemeClr val="accent5"/>
              </a:solidFill>
            </a:endParaRP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848000D2-CA4B-DFEE-E34A-960B8C9419AA}"/>
              </a:ext>
            </a:extLst>
          </p:cNvPr>
          <p:cNvSpPr txBox="1">
            <a:spLocks/>
          </p:cNvSpPr>
          <p:nvPr/>
        </p:nvSpPr>
        <p:spPr>
          <a:xfrm>
            <a:off x="433231" y="5638145"/>
            <a:ext cx="2969559" cy="61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400" b="1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62051CB9-371C-702C-0B8E-8A105986ACF8}"/>
              </a:ext>
            </a:extLst>
          </p:cNvPr>
          <p:cNvSpPr txBox="1">
            <a:spLocks/>
          </p:cNvSpPr>
          <p:nvPr/>
        </p:nvSpPr>
        <p:spPr>
          <a:xfrm>
            <a:off x="4759199" y="4060008"/>
            <a:ext cx="2654580" cy="468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Memorial of the </a:t>
            </a:r>
            <a:r>
              <a:rPr lang="en-US" sz="1400" b="1" dirty="0" smtClean="0"/>
              <a:t>landings in </a:t>
            </a:r>
            <a:r>
              <a:rPr lang="en-US" sz="1400" b="1" dirty="0"/>
              <a:t>Provence </a:t>
            </a:r>
            <a:r>
              <a:rPr lang="fr-FR" sz="1400" b="1" dirty="0" smtClean="0"/>
              <a:t>- </a:t>
            </a:r>
            <a:r>
              <a:rPr lang="fr-FR" sz="1400" b="1" dirty="0"/>
              <a:t>Toulon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24AF5256-04BB-7193-D5FE-DA31AD8522D6}"/>
              </a:ext>
            </a:extLst>
          </p:cNvPr>
          <p:cNvSpPr txBox="1">
            <a:spLocks/>
          </p:cNvSpPr>
          <p:nvPr/>
        </p:nvSpPr>
        <p:spPr>
          <a:xfrm>
            <a:off x="7351155" y="4073690"/>
            <a:ext cx="1795703" cy="468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/>
              <a:t>Prison </a:t>
            </a:r>
            <a:r>
              <a:rPr lang="fr-FR" sz="1400" b="1" dirty="0" smtClean="0"/>
              <a:t>of </a:t>
            </a:r>
            <a:r>
              <a:rPr lang="fr-FR" sz="1400" b="1" dirty="0"/>
              <a:t>Montluc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/>
              <a:t>– Lyon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E808CF9D-E2B9-067A-281F-87AED8589045}"/>
              </a:ext>
            </a:extLst>
          </p:cNvPr>
          <p:cNvSpPr txBox="1">
            <a:spLocks/>
          </p:cNvSpPr>
          <p:nvPr/>
        </p:nvSpPr>
        <p:spPr>
          <a:xfrm>
            <a:off x="-93227" y="4010478"/>
            <a:ext cx="2568497" cy="496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 err="1" smtClean="0"/>
              <a:t>War</a:t>
            </a:r>
            <a:r>
              <a:rPr lang="fr-FR" sz="1400" b="1" dirty="0" smtClean="0"/>
              <a:t> monument of </a:t>
            </a:r>
            <a:r>
              <a:rPr lang="fr-FR" sz="1400" b="1" dirty="0" err="1" smtClean="0"/>
              <a:t>Algeria</a:t>
            </a:r>
            <a:r>
              <a:rPr lang="fr-FR" sz="1400" b="1" dirty="0" smtClean="0"/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 smtClean="0"/>
              <a:t>Paris</a:t>
            </a:r>
            <a:endParaRPr lang="fr-FR" sz="1400" b="1" dirty="0"/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03717877-2E11-A02A-B7F9-C54DADAF14F0}"/>
              </a:ext>
            </a:extLst>
          </p:cNvPr>
          <p:cNvSpPr txBox="1">
            <a:spLocks/>
          </p:cNvSpPr>
          <p:nvPr/>
        </p:nvSpPr>
        <p:spPr>
          <a:xfrm>
            <a:off x="2310029" y="4031597"/>
            <a:ext cx="2420505" cy="448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Memorial of the Martyrs of the </a:t>
            </a:r>
            <a:r>
              <a:rPr lang="en-US" sz="1400" b="1" dirty="0" smtClean="0"/>
              <a:t>Deportation </a:t>
            </a:r>
            <a:r>
              <a:rPr lang="fr-FR" sz="1400" b="1" dirty="0" smtClean="0"/>
              <a:t>- </a:t>
            </a:r>
            <a:r>
              <a:rPr lang="fr-FR" sz="1400" b="1" dirty="0"/>
              <a:t>Paris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1BD5EE0-AF42-B227-DC4C-52974C8C43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9" y="2221515"/>
            <a:ext cx="2399939" cy="179995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AB10379-65C3-DD89-49C7-8FEA36CC8C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5133" y="2477327"/>
            <a:ext cx="1783333" cy="133749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E3699F4-4756-4780-B92A-8C07781243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69" y="2254410"/>
            <a:ext cx="2399940" cy="179995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64A2D42-E215-0310-4B0B-AC34CB57C8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9820" y="2477326"/>
            <a:ext cx="1783333" cy="13375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38DB9E1-13C8-41CD-DCFF-04B8389AB2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04" y="2262559"/>
            <a:ext cx="2410293" cy="1807720"/>
          </a:xfrm>
          <a:prstGeom prst="rect">
            <a:avLst/>
          </a:prstGeom>
        </p:spPr>
      </p:pic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82561D19-740E-7F7B-425C-64C818A8488B}"/>
              </a:ext>
            </a:extLst>
          </p:cNvPr>
          <p:cNvSpPr txBox="1">
            <a:spLocks/>
          </p:cNvSpPr>
          <p:nvPr/>
        </p:nvSpPr>
        <p:spPr>
          <a:xfrm>
            <a:off x="9021593" y="4060008"/>
            <a:ext cx="2654580" cy="468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 smtClean="0"/>
              <a:t>The Fleury-sous-Douaumont </a:t>
            </a:r>
            <a:r>
              <a:rPr lang="fr-FR" sz="1400" b="1" dirty="0" err="1" smtClean="0"/>
              <a:t>cemetery</a:t>
            </a:r>
            <a:endParaRPr lang="fr-FR" sz="1400" b="1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0021C30B-E1DD-2518-C453-9294B21003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8" y="4619851"/>
            <a:ext cx="1150519" cy="1757939"/>
          </a:xfrm>
          <a:prstGeom prst="rect">
            <a:avLst/>
          </a:prstGeom>
        </p:spPr>
      </p:pic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717A0414-7D3D-FD7E-C07A-BE89E45E5716}"/>
              </a:ext>
            </a:extLst>
          </p:cNvPr>
          <p:cNvSpPr txBox="1">
            <a:spLocks/>
          </p:cNvSpPr>
          <p:nvPr/>
        </p:nvSpPr>
        <p:spPr>
          <a:xfrm>
            <a:off x="142558" y="6372248"/>
            <a:ext cx="1919224" cy="496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 smtClean="0"/>
              <a:t>Struthof camp - </a:t>
            </a:r>
            <a:r>
              <a:rPr lang="fr-FR" sz="1400" b="1" dirty="0" err="1"/>
              <a:t>Natzweiler</a:t>
            </a:r>
            <a:endParaRPr lang="fr-FR" sz="1400" b="1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AFB76B2-A2B8-AD2A-3E74-7D50C8A8F5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945" y="4617366"/>
            <a:ext cx="2326339" cy="1744755"/>
          </a:xfrm>
          <a:prstGeom prst="rect">
            <a:avLst/>
          </a:prstGeom>
        </p:spPr>
      </p:pic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743378D3-6EEA-AC12-17DA-4346944B9FF6}"/>
              </a:ext>
            </a:extLst>
          </p:cNvPr>
          <p:cNvSpPr txBox="1">
            <a:spLocks/>
          </p:cNvSpPr>
          <p:nvPr/>
        </p:nvSpPr>
        <p:spPr>
          <a:xfrm>
            <a:off x="1985058" y="6355206"/>
            <a:ext cx="1919224" cy="496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/>
              <a:t>Mont Valérien - Suresnes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8D43E71D-E699-372B-A875-E12D197FF224}"/>
              </a:ext>
            </a:extLst>
          </p:cNvPr>
          <p:cNvSpPr txBox="1">
            <a:spLocks/>
          </p:cNvSpPr>
          <p:nvPr/>
        </p:nvSpPr>
        <p:spPr>
          <a:xfrm>
            <a:off x="4392204" y="6355205"/>
            <a:ext cx="2425515" cy="496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 err="1" smtClean="0"/>
              <a:t>Memorial</a:t>
            </a:r>
            <a:r>
              <a:rPr lang="fr-FR" sz="1400" b="1" dirty="0" smtClean="0"/>
              <a:t> of </a:t>
            </a:r>
            <a:r>
              <a:rPr lang="fr-FR" sz="1400" b="1" dirty="0" err="1" smtClean="0"/>
              <a:t>Indochina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wars</a:t>
            </a:r>
            <a:r>
              <a:rPr lang="fr-FR" sz="1400" b="1" dirty="0" smtClean="0"/>
              <a:t> </a:t>
            </a:r>
            <a:r>
              <a:rPr lang="fr-FR" sz="1400" b="1" dirty="0"/>
              <a:t>- Fréjus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CA3221C1-DB91-1772-FD35-26F2C21E5100}"/>
              </a:ext>
            </a:extLst>
          </p:cNvPr>
          <p:cNvSpPr txBox="1">
            <a:spLocks/>
          </p:cNvSpPr>
          <p:nvPr/>
        </p:nvSpPr>
        <p:spPr>
          <a:xfrm>
            <a:off x="7207992" y="6361805"/>
            <a:ext cx="1919224" cy="496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 smtClean="0"/>
              <a:t>Notre-Dame </a:t>
            </a:r>
            <a:r>
              <a:rPr lang="fr-FR" sz="1400" b="1" dirty="0"/>
              <a:t>de </a:t>
            </a:r>
            <a:r>
              <a:rPr lang="fr-FR" sz="1400" b="1" dirty="0" smtClean="0"/>
              <a:t>Lorette </a:t>
            </a:r>
            <a:r>
              <a:rPr lang="fr-FR" sz="1400" b="1" dirty="0" err="1" smtClean="0"/>
              <a:t>cemetery</a:t>
            </a:r>
            <a:endParaRPr lang="fr-FR" sz="1400" b="1" dirty="0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93A9C8A6-E768-2648-175B-E9FB41EC3069}"/>
              </a:ext>
            </a:extLst>
          </p:cNvPr>
          <p:cNvSpPr txBox="1">
            <a:spLocks/>
          </p:cNvSpPr>
          <p:nvPr/>
        </p:nvSpPr>
        <p:spPr>
          <a:xfrm>
            <a:off x="9753913" y="6405937"/>
            <a:ext cx="1919224" cy="496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400" b="1" dirty="0" smtClean="0"/>
              <a:t>OPEX </a:t>
            </a:r>
            <a:r>
              <a:rPr lang="fr-FR" sz="1400" b="1" dirty="0" err="1"/>
              <a:t>m</a:t>
            </a:r>
            <a:r>
              <a:rPr lang="fr-FR" sz="1400" b="1" dirty="0" err="1" smtClean="0"/>
              <a:t>emorial</a:t>
            </a:r>
            <a:r>
              <a:rPr lang="fr-FR" sz="1400" b="1" dirty="0" smtClean="0"/>
              <a:t> </a:t>
            </a:r>
            <a:endParaRPr lang="fr-FR" sz="1400" b="1" dirty="0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DE2BDF00-F5C3-BDC0-B778-2F00612A5E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755" y="4617366"/>
            <a:ext cx="2393067" cy="17948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AA8A32DA-3FB6-69D6-63D5-042CF2E755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357" y="4626032"/>
            <a:ext cx="2668556" cy="177990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E710EBED-1642-810B-2938-E6A9AAC6507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550" y="4614522"/>
            <a:ext cx="1728243" cy="173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05_25PPT_SGA_16-9" id="{2D645B63-E1F2-411C-B293-D56D60D71B98}" vid="{98A08B8F-4AD5-49C8-B857-F658DEB39C2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347c3cc3-4efd-470a-a8bf-9e6fcb399319">
      <Terms xmlns="http://schemas.microsoft.com/office/infopath/2007/PartnerControls"/>
    </TaxKeywordTaxHTField>
    <TaxCatchAll xmlns="347c3cc3-4efd-470a-a8bf-9e6fcb399319"/>
    <SGAConnect_Source xmlns="347c3cc3-4efd-470a-a8bf-9e6fcb39931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de référence" ma:contentTypeID="0x010100FD9EA390206D405BA02AB06F710E2F7D005B3F0DF5994BF04394B9B9A9E41FE59C" ma:contentTypeVersion="7" ma:contentTypeDescription="Crée un document de référence" ma:contentTypeScope="" ma:versionID="6c0ce4802a5733372161997592c472e4">
  <xsd:schema xmlns:xsd="http://www.w3.org/2001/XMLSchema" xmlns:xs="http://www.w3.org/2001/XMLSchema" xmlns:p="http://schemas.microsoft.com/office/2006/metadata/properties" xmlns:ns2="347c3cc3-4efd-470a-a8bf-9e6fcb399319" xmlns:ns3="60250f46-5477-4c1f-af28-9cd81103fcf6" targetNamespace="http://schemas.microsoft.com/office/2006/metadata/properties" ma:root="true" ma:fieldsID="d5dc4d726e0bd356d57228b4fcad7afb" ns2:_="" ns3:_="">
    <xsd:import namespace="347c3cc3-4efd-470a-a8bf-9e6fcb399319"/>
    <xsd:import namespace="60250f46-5477-4c1f-af28-9cd81103fcf6"/>
    <xsd:element name="properties">
      <xsd:complexType>
        <xsd:sequence>
          <xsd:element name="documentManagement">
            <xsd:complexType>
              <xsd:all>
                <xsd:element ref="ns2:SGAConnect_Source" minOccurs="0"/>
                <xsd:element ref="ns2:TaxKeywordTaxHTField" minOccurs="0"/>
                <xsd:element ref="ns2:TaxCatchAll" minOccurs="0"/>
                <xsd:element ref="ns2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c3cc3-4efd-470a-a8bf-9e6fcb399319" elementFormDefault="qualified">
    <xsd:import namespace="http://schemas.microsoft.com/office/2006/documentManagement/types"/>
    <xsd:import namespace="http://schemas.microsoft.com/office/infopath/2007/PartnerControls"/>
    <xsd:element name="SGAConnect_Source" ma:index="8" nillable="true" ma:displayName="Source" ma:default="" ma:description="Source de la page" ma:internalName="SGAConnect_Source" ma:readOnly="false">
      <xsd:simpleType>
        <xsd:restriction base="dms:Text"/>
      </xsd:simpleType>
    </xsd:element>
    <xsd:element name="TaxKeywordTaxHTField" ma:index="9" nillable="true" ma:taxonomy="true" ma:internalName="TaxKeywordTaxHTField" ma:taxonomyFieldName="TaxKeyword" ma:displayName="Mots clés" ma:readOnly="false" ma:fieldId="{23f27201-bee3-471e-b2e7-b64fd8b7ca38}" ma:taxonomyMulti="true" ma:sspId="d013f4df-92d4-4b52-bf96-16a989373db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Colonne Attraper tout de Taxonomie" ma:hidden="true" ma:list="{b22c6113-add9-4279-9d8f-60cb3ee4b91a}" ma:internalName="TaxCatchAll" ma:showField="CatchAllData" ma:web="347c3cc3-4efd-470a-a8bf-9e6fcb3993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Colonne Attraper tout de Taxonomie1" ma:hidden="true" ma:list="{b22c6113-add9-4279-9d8f-60cb3ee4b91a}" ma:internalName="TaxCatchAllLabel" ma:readOnly="true" ma:showField="CatchAllDataLabel" ma:web="347c3cc3-4efd-470a-a8bf-9e6fcb3993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50f46-5477-4c1f-af28-9cd81103fcf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8CA021-EFFC-4D19-B12D-22E1F45189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218BE1-6801-41AA-A8AD-0BAD2A5D4E8A}">
  <ds:schemaRefs>
    <ds:schemaRef ds:uri="http://purl.org/dc/terms/"/>
    <ds:schemaRef ds:uri="60250f46-5477-4c1f-af28-9cd81103fcf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347c3cc3-4efd-470a-a8bf-9e6fcb39931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76DA5FA-5A04-4817-A641-60B3EC911D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7c3cc3-4efd-470a-a8bf-9e6fcb399319"/>
    <ds:schemaRef ds:uri="60250f46-5477-4c1f-af28-9cd81103fc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2020PPT_SGA_16-9 v2</Template>
  <TotalTime>468</TotalTime>
  <Words>826</Words>
  <Application>Microsoft Office PowerPoint</Application>
  <PresentationFormat>Grand écran</PresentationFormat>
  <Paragraphs>144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Marianne</vt:lpstr>
      <vt:lpstr>Marianne Light</vt:lpstr>
      <vt:lpstr>Verdana</vt:lpstr>
      <vt:lpstr>Thème Office</vt:lpstr>
      <vt:lpstr>      European War heritage Working Group Prague 17 septembre 2025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Ministère des Armées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CIBIEL Franck ATTACH PAL ADM.ETA</dc:creator>
  <cp:lastModifiedBy>DOUALE Christian ARC URB ETAT CHEF</cp:lastModifiedBy>
  <cp:revision>281</cp:revision>
  <dcterms:created xsi:type="dcterms:W3CDTF">2020-06-11T10:49:42Z</dcterms:created>
  <dcterms:modified xsi:type="dcterms:W3CDTF">2025-09-17T07:11:25Z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0x010100FD9EA390206D405BA02AB06F710E2F7D005B3F0DF5994BF04394B9B9A9E41FE59C</vt:lpwstr>
  </property>
  <property fmtid="{D5CDD505-2E9C-101B-9397-08002B2CF9AE}" pid="3" name="TaxKeyword">
    <vt:lpwstr/>
  </property>
</Properties>
</file>