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68" r:id="rId3"/>
    <p:sldId id="258" r:id="rId4"/>
    <p:sldId id="266" r:id="rId5"/>
    <p:sldId id="267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332DB-D6E1-4909-84C2-6103A82922C6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F3B3D-56C8-4582-BF2B-9E6CB04357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399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570283D-FFA2-701A-9E7A-53FB43DCE9D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D6CDDB-3D5C-4471-8E3F-6C1A32394F4B}" type="slidenum">
              <a:rPr lang="fr-FR" altLang="fr-FR"/>
              <a:pPr/>
              <a:t>2</a:t>
            </a:fld>
            <a:endParaRPr lang="fr-FR" altLang="fr-FR"/>
          </a:p>
        </p:txBody>
      </p:sp>
      <p:sp>
        <p:nvSpPr>
          <p:cNvPr id="17409" name="Rectangle 1">
            <a:extLst>
              <a:ext uri="{FF2B5EF4-FFF2-40B4-BE49-F238E27FC236}">
                <a16:creationId xmlns:a16="http://schemas.microsoft.com/office/drawing/2014/main" id="{ACE0A2E4-993D-6B0F-98E0-A3813E9C1CC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E14036C1-CB09-9BD6-0D27-263516490AB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B54490FA-E46D-8C3C-EC00-F86448DE8C6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CCF0D6-08C3-4CEA-8359-C35D97DF6686}" type="slidenum">
              <a:rPr lang="fr-FR" altLang="fr-FR"/>
              <a:pPr/>
              <a:t>3</a:t>
            </a:fld>
            <a:endParaRPr lang="fr-FR" altLang="fr-FR"/>
          </a:p>
        </p:txBody>
      </p:sp>
      <p:sp>
        <p:nvSpPr>
          <p:cNvPr id="18433" name="Rectangle 1">
            <a:extLst>
              <a:ext uri="{FF2B5EF4-FFF2-40B4-BE49-F238E27FC236}">
                <a16:creationId xmlns:a16="http://schemas.microsoft.com/office/drawing/2014/main" id="{096EB86A-E4FF-E21C-49D6-2D9667FDB03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96B7D313-D7EB-DBFA-E1FD-DC8D4BA47FE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726FF316-4258-EB12-74B9-A310E88F027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390270-7E52-4DAA-A4E3-BBA0EC9CCC70}" type="slidenum">
              <a:rPr lang="fr-FR" altLang="fr-FR"/>
              <a:pPr/>
              <a:t>4</a:t>
            </a:fld>
            <a:endParaRPr lang="fr-FR" altLang="fr-FR"/>
          </a:p>
        </p:txBody>
      </p:sp>
      <p:sp>
        <p:nvSpPr>
          <p:cNvPr id="19457" name="Rectangle 1">
            <a:extLst>
              <a:ext uri="{FF2B5EF4-FFF2-40B4-BE49-F238E27FC236}">
                <a16:creationId xmlns:a16="http://schemas.microsoft.com/office/drawing/2014/main" id="{C80F5823-78C1-B525-F98B-0F308276C83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7F40FA0E-48F6-60AF-476A-5380294DD84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889F54A7-BC83-A6A8-CC91-06FD6C01383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04F5D3-7EC3-499C-A4D9-50B528A5947E}" type="slidenum">
              <a:rPr lang="fr-FR" altLang="fr-FR"/>
              <a:pPr/>
              <a:t>5</a:t>
            </a:fld>
            <a:endParaRPr lang="fr-FR" altLang="fr-FR"/>
          </a:p>
        </p:txBody>
      </p:sp>
      <p:sp>
        <p:nvSpPr>
          <p:cNvPr id="20481" name="Rectangle 1">
            <a:extLst>
              <a:ext uri="{FF2B5EF4-FFF2-40B4-BE49-F238E27FC236}">
                <a16:creationId xmlns:a16="http://schemas.microsoft.com/office/drawing/2014/main" id="{68ECE463-07D5-6E40-C4C1-E116ED13525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C8775F0E-C05A-09CF-3B1A-51B58C2FACB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01B2B62C-91EE-D382-64E2-5C1BF776C78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D5F510-2388-43DD-B9C7-720A3FD650F3}" type="slidenum">
              <a:rPr lang="fr-FR" altLang="fr-FR"/>
              <a:pPr/>
              <a:t>6</a:t>
            </a:fld>
            <a:endParaRPr lang="fr-FR" altLang="fr-FR"/>
          </a:p>
        </p:txBody>
      </p:sp>
      <p:sp>
        <p:nvSpPr>
          <p:cNvPr id="21505" name="Rectangle 1">
            <a:extLst>
              <a:ext uri="{FF2B5EF4-FFF2-40B4-BE49-F238E27FC236}">
                <a16:creationId xmlns:a16="http://schemas.microsoft.com/office/drawing/2014/main" id="{68A180B9-AC96-19CF-A6DD-57F349B4493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08385284-B5C6-99D9-E136-38613E099E0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9297891E-3514-1596-07B2-5CF396D0AFB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1C07D4-82A5-4A20-A7D8-730F858C5138}" type="slidenum">
              <a:rPr lang="fr-FR" altLang="fr-FR"/>
              <a:pPr/>
              <a:t>7</a:t>
            </a:fld>
            <a:endParaRPr lang="fr-FR" altLang="fr-FR"/>
          </a:p>
        </p:txBody>
      </p:sp>
      <p:sp>
        <p:nvSpPr>
          <p:cNvPr id="22529" name="Rectangle 1">
            <a:extLst>
              <a:ext uri="{FF2B5EF4-FFF2-40B4-BE49-F238E27FC236}">
                <a16:creationId xmlns:a16="http://schemas.microsoft.com/office/drawing/2014/main" id="{34FEB21A-AD36-0F3C-9FAD-ED6E63ECFC5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34570EA2-D700-AB32-9BF6-190960C1831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E5CE6B02-E2DE-E78A-8F7A-9A0CFAD2E8E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26AFE7-ED2C-4AFE-8444-B732DA8CF554}" type="slidenum">
              <a:rPr lang="fr-FR" altLang="fr-FR"/>
              <a:pPr/>
              <a:t>8</a:t>
            </a:fld>
            <a:endParaRPr lang="fr-FR" altLang="fr-FR"/>
          </a:p>
        </p:txBody>
      </p:sp>
      <p:sp>
        <p:nvSpPr>
          <p:cNvPr id="23553" name="Rectangle 1">
            <a:extLst>
              <a:ext uri="{FF2B5EF4-FFF2-40B4-BE49-F238E27FC236}">
                <a16:creationId xmlns:a16="http://schemas.microsoft.com/office/drawing/2014/main" id="{2FD58A6E-434D-76DF-EFB3-3545A356C31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D67C9FD0-D545-ED19-8359-9F8965C8DE2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1A006B77-E2B2-513B-C241-19658C47555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B1FDB3-48E4-4898-9BB0-52CF6BF96324}" type="slidenum">
              <a:rPr lang="fr-FR" altLang="fr-FR"/>
              <a:pPr/>
              <a:t>9</a:t>
            </a:fld>
            <a:endParaRPr lang="fr-FR" altLang="fr-FR"/>
          </a:p>
        </p:txBody>
      </p:sp>
      <p:sp>
        <p:nvSpPr>
          <p:cNvPr id="24577" name="Rectangle 1">
            <a:extLst>
              <a:ext uri="{FF2B5EF4-FFF2-40B4-BE49-F238E27FC236}">
                <a16:creationId xmlns:a16="http://schemas.microsoft.com/office/drawing/2014/main" id="{9A292D7B-EDD4-492A-D501-34AA5591FA4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49DA14D1-5B3C-A667-2E40-941AFF0F533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8884D441-6E54-B91D-F4A5-9EA67443B05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709D28-2E1A-4CE2-BFAE-E881DD221F4F}" type="slidenum">
              <a:rPr lang="fr-FR" altLang="fr-FR"/>
              <a:pPr/>
              <a:t>10</a:t>
            </a:fld>
            <a:endParaRPr lang="fr-FR" altLang="fr-FR"/>
          </a:p>
        </p:txBody>
      </p:sp>
      <p:sp>
        <p:nvSpPr>
          <p:cNvPr id="25601" name="Rectangle 1">
            <a:extLst>
              <a:ext uri="{FF2B5EF4-FFF2-40B4-BE49-F238E27FC236}">
                <a16:creationId xmlns:a16="http://schemas.microsoft.com/office/drawing/2014/main" id="{6EDE78D1-32FA-C13B-F294-76F7D4875BC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4F71B25E-CCBF-2639-2081-A491EAEFB2A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BFFF89-6ABB-4302-E23A-8B8792215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2624C42-FCC8-AB65-7947-72B9499B3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159EA7-F14B-653E-820F-FE5B53BF6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98F2-8E9F-4779-BB17-EAE97749D94F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EA120A-D356-BAC7-7F92-6152C7B5F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F09878-B013-2C25-8E49-4C0448A22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FE7A-E7A0-4454-941B-55885F157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40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4E1947-FA39-E79B-EADE-2A8B05B0B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8E17292-0E13-CD2B-2D86-F5965372C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89F753-A966-E63C-1CF0-26100D878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98F2-8E9F-4779-BB17-EAE97749D94F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41DE99-9851-0C86-6DC9-F09EFEA9A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2D72BE-07F0-C941-19B9-D1F694B40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FE7A-E7A0-4454-941B-55885F157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64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6DE66F2-24E0-FF0D-F9D8-B484A11B3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9EB6F05-362D-54FE-BA1B-C6BEC2C73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82D829-7885-A652-D5BE-F1A29F0C6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98F2-8E9F-4779-BB17-EAE97749D94F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6A147C-82A7-ED7D-DBC3-713ABAAC7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77C561-CB54-8A69-0BC2-85F79EDBD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FE7A-E7A0-4454-941B-55885F157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78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2A6FEF-FCFD-5868-1CDB-07AF39E8E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5E4D4A-B049-80A7-DAD3-F24E46717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048882-7A95-F221-CA54-8A065F6EB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98F2-8E9F-4779-BB17-EAE97749D94F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613AD6-BDB4-2C0F-A98B-A28D35C44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B4E173-65CD-476C-D614-808CCF605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FE7A-E7A0-4454-941B-55885F157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146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BF2678-142D-D1BD-B528-940EABE9C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8FA75B-F115-DB6F-47B0-3CF827521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4B2195-5F30-F167-E6EE-67304399B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98F2-8E9F-4779-BB17-EAE97749D94F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1A750E-255D-16AF-3BC6-E521E8706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2D2EFB-730B-7775-5516-F6AF161FC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FE7A-E7A0-4454-941B-55885F157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64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83DA6F-6A8C-57A5-91CA-933319B9D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985460-9899-A724-A7A0-A959A545EB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DBBF94-8DD4-FAFA-0DA4-5965037D4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3FF486-8DC9-A0A4-6A23-96F7C1D22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98F2-8E9F-4779-BB17-EAE97749D94F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E0A848-D636-D96E-9A4C-1EB431B32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A34772-28B2-3F77-2AD2-F9E70CFF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FE7A-E7A0-4454-941B-55885F157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81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857DCA-A9E0-5485-72C5-458C75318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26DA50-D48C-80B9-F708-47FC9FE0D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184EBD3-4537-8642-DBB4-C862FF353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5998DA6-893A-1642-396F-6F982721D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C0F2D5C-1FBC-7713-43A1-964B03D9E2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2B76750-D45D-BD67-4DE4-865D6BC40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98F2-8E9F-4779-BB17-EAE97749D94F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B80C51E-150D-C87F-325C-0FF8FF73C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102F7E7-009E-58D5-5B87-20829AE46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FE7A-E7A0-4454-941B-55885F157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1622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C82991-B3F2-F257-1A39-44DD61CC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756A97E-73E1-F0B7-4E3D-90BB83186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98F2-8E9F-4779-BB17-EAE97749D94F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DCF58C-DE18-2C8A-2EC7-D2F07B3BE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5D4D299-1AD9-48E3-3A10-02FA8B381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FE7A-E7A0-4454-941B-55885F157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38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E1CE370-CC4A-5C7B-4D13-8AA827E32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98F2-8E9F-4779-BB17-EAE97749D94F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14F0C0A-BE32-AB99-F53A-C02C438B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895472-F255-DA6D-CA42-7FEC918B2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FE7A-E7A0-4454-941B-55885F157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059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EC2420-D59B-9E2B-2E50-19AD985F4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7C9452-1591-5DA1-8FE0-466C44107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07B43B-6BDF-08A9-4978-80E88B1FC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95D731-D409-CA7C-2F18-45F9880AA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98F2-8E9F-4779-BB17-EAE97749D94F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9104FA-BE0C-2C92-D748-49FC68930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C7628B-7B4E-C0BB-65A4-BCC5A37F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FE7A-E7A0-4454-941B-55885F157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89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4B8984-170B-8E59-D7DB-72C3D1A0D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C9D7B87-BD3F-1565-5AF4-13910C293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9AE1651-3703-7DA5-E6A3-178935A38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A8CBF0-0908-B06B-4338-857F1AE00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98F2-8E9F-4779-BB17-EAE97749D94F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6F0738-AEDC-9A8C-24FC-A90AC0F94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26BFB6-CD64-F2DA-33E7-50CC9F177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FE7A-E7A0-4454-941B-55885F157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7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984D4E9-4A3C-E39E-F8C1-EA2B7521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248C3D-FA08-8725-24FC-AC3ACAAD0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DC5DBF-4DF3-A099-CBF8-B6B349E98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498F2-8E9F-4779-BB17-EAE97749D94F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832924-F833-715C-0711-1FA9BEE80F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A991DA-0D81-3ED0-A66E-3329DA61F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DFE7A-E7A0-4454-941B-55885F157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38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577493F-5732-42BC-E24C-280A2ACFF78D}"/>
              </a:ext>
            </a:extLst>
          </p:cNvPr>
          <p:cNvSpPr txBox="1"/>
          <p:nvPr/>
        </p:nvSpPr>
        <p:spPr>
          <a:xfrm>
            <a:off x="1965643" y="163512"/>
            <a:ext cx="865632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accent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European War Heritage Working Group – Prague Sept. 2025</a:t>
            </a:r>
            <a:endParaRPr lang="en-US" b="1" dirty="0">
              <a:solidFill>
                <a:schemeClr val="accent1"/>
              </a:solidFill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2000" i="1" dirty="0"/>
              <a:t>What has been done in the past and what is planned in the future?</a:t>
            </a:r>
            <a:r>
              <a:rPr lang="en-US" i="1" dirty="0"/>
              <a:t> </a:t>
            </a:r>
            <a:endParaRPr lang="fr-FR" i="1" dirty="0"/>
          </a:p>
          <a:p>
            <a:pPr algn="ctr">
              <a:buNone/>
            </a:pPr>
            <a:endParaRPr lang="en-US" sz="1800" b="1" dirty="0">
              <a:solidFill>
                <a:schemeClr val="accent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pPr algn="ctr">
              <a:buNone/>
            </a:pPr>
            <a:endParaRPr lang="en-US" b="1" dirty="0">
              <a:solidFill>
                <a:schemeClr val="accent1"/>
              </a:solidFill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pPr algn="ctr">
              <a:buNone/>
            </a:pPr>
            <a:endParaRPr lang="en-US" sz="1800" b="1" dirty="0">
              <a:solidFill>
                <a:schemeClr val="accent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pPr algn="ctr">
              <a:buNone/>
            </a:pPr>
            <a:endParaRPr lang="en-US" b="1" dirty="0">
              <a:solidFill>
                <a:schemeClr val="accent1"/>
              </a:solidFill>
              <a:latin typeface="Aptos Display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1E4F30F-E4FD-A298-7580-74ED2BF5B7FD}"/>
              </a:ext>
            </a:extLst>
          </p:cNvPr>
          <p:cNvSpPr txBox="1"/>
          <p:nvPr/>
        </p:nvSpPr>
        <p:spPr>
          <a:xfrm>
            <a:off x="2255520" y="2174754"/>
            <a:ext cx="7884160" cy="2963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1">
              <a:lnSpc>
                <a:spcPct val="80000"/>
              </a:lnSpc>
            </a:pPr>
            <a:r>
              <a:rPr lang="fr-FR" altLang="fr-F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French </a:t>
            </a:r>
            <a:r>
              <a:rPr lang="fr-FR" altLang="fr-FR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military</a:t>
            </a:r>
            <a:r>
              <a:rPr lang="fr-FR" altLang="fr-F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 </a:t>
            </a:r>
            <a:r>
              <a:rPr lang="fr-FR" altLang="fr-FR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cemeteries</a:t>
            </a:r>
            <a:r>
              <a:rPr lang="fr-FR" altLang="fr-F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, </a:t>
            </a:r>
          </a:p>
          <a:p>
            <a:pPr algn="ctr" hangingPunct="1">
              <a:lnSpc>
                <a:spcPct val="80000"/>
              </a:lnSpc>
            </a:pPr>
            <a:r>
              <a:rPr lang="fr-FR" altLang="fr-F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the future </a:t>
            </a:r>
            <a:r>
              <a:rPr lang="fr-FR" altLang="fr-FR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is</a:t>
            </a:r>
            <a:r>
              <a:rPr lang="fr-FR" altLang="fr-F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 </a:t>
            </a:r>
            <a:r>
              <a:rPr lang="fr-FR" altLang="fr-FR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now</a:t>
            </a:r>
            <a:r>
              <a:rPr lang="fr-FR" altLang="fr-F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 !</a:t>
            </a:r>
          </a:p>
          <a:p>
            <a:pPr algn="ctr">
              <a:lnSpc>
                <a:spcPct val="80000"/>
              </a:lnSpc>
            </a:pPr>
            <a:r>
              <a:rPr lang="fr-FR" altLang="fr-F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The Douaumont case…</a:t>
            </a:r>
          </a:p>
          <a:p>
            <a:pPr algn="ctr" hangingPunct="1">
              <a:lnSpc>
                <a:spcPct val="80000"/>
              </a:lnSpc>
            </a:pPr>
            <a:endParaRPr lang="fr-FR" altLang="fr-FR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Display" panose="020B0004020202020204" pitchFamily="34" charset="0"/>
            </a:endParaRPr>
          </a:p>
          <a:p>
            <a:pPr algn="ctr" hangingPunct="1">
              <a:lnSpc>
                <a:spcPct val="80000"/>
              </a:lnSpc>
            </a:pPr>
            <a:endParaRPr lang="fr-FR" altLang="fr-FR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Display" panose="020B0004020202020204" pitchFamily="34" charset="0"/>
            </a:endParaRPr>
          </a:p>
          <a:p>
            <a:pPr algn="ctr" hangingPunct="1">
              <a:lnSpc>
                <a:spcPct val="80000"/>
              </a:lnSpc>
            </a:pPr>
            <a:r>
              <a:rPr lang="fr-FR" altLang="fr-FR" sz="3200" dirty="0">
                <a:latin typeface="Aptos Display" panose="020B0004020202020204" pitchFamily="34" charset="0"/>
              </a:rPr>
              <a:t>Andre </a:t>
            </a:r>
            <a:r>
              <a:rPr lang="fr-FR" altLang="fr-FR" sz="3200" dirty="0" err="1">
                <a:latin typeface="Aptos Display" panose="020B0004020202020204" pitchFamily="34" charset="0"/>
              </a:rPr>
              <a:t>Rakoto</a:t>
            </a:r>
            <a:r>
              <a:rPr lang="fr-FR" altLang="fr-FR" sz="3200" dirty="0">
                <a:latin typeface="Aptos Display" panose="020B0004020202020204" pitchFamily="34" charset="0"/>
              </a:rPr>
              <a:t>, PhD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2797F0C-3C05-9A8F-44F4-301406A2C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523" y="6194201"/>
            <a:ext cx="2250757" cy="58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763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79A77EE6-5BAA-330F-8C8F-579E93F48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06800"/>
            <a:ext cx="4184650" cy="313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Rectangle 3">
            <a:extLst>
              <a:ext uri="{FF2B5EF4-FFF2-40B4-BE49-F238E27FC236}">
                <a16:creationId xmlns:a16="http://schemas.microsoft.com/office/drawing/2014/main" id="{44522607-3B28-94A9-914C-4EBD17817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" y="1281113"/>
            <a:ext cx="4776788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285750"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30000"/>
              </a:lnSpc>
            </a:pPr>
            <a:endParaRPr lang="fr-FR" altLang="fr-FR" dirty="0">
              <a:latin typeface="Times New Roman" panose="02020603050405020304" pitchFamily="18" charset="0"/>
              <a:cs typeface="HG꼬딕씨_Pro 40g" charset="0"/>
            </a:endParaRPr>
          </a:p>
          <a:p>
            <a:pPr hangingPunct="1">
              <a:lnSpc>
                <a:spcPct val="130000"/>
              </a:lnSpc>
              <a:buClr>
                <a:srgbClr val="262626"/>
              </a:buClr>
              <a:buSzPct val="45000"/>
              <a:buFont typeface="StarSymbol" charset="0"/>
              <a:buChar char="-"/>
            </a:pPr>
            <a:r>
              <a:rPr lang="fr-FR" altLang="fr-FR" sz="1600" dirty="0">
                <a:latin typeface="Aptos Display" panose="020B0004020202020204" pitchFamily="34" charset="0"/>
                <a:cs typeface="HG꼬딕씨_Pro 40g" charset="0"/>
              </a:rPr>
              <a:t>It </a:t>
            </a:r>
            <a:r>
              <a:rPr lang="fr-FR" altLang="fr-FR" sz="1600" dirty="0" err="1">
                <a:latin typeface="Aptos Display" panose="020B0004020202020204" pitchFamily="34" charset="0"/>
                <a:cs typeface="HG꼬딕씨_Pro 40g" charset="0"/>
              </a:rPr>
              <a:t>is</a:t>
            </a:r>
            <a:r>
              <a:rPr lang="fr-FR" altLang="fr-FR" sz="1600" dirty="0">
                <a:latin typeface="Aptos Display" panose="020B0004020202020204" pitchFamily="34" charset="0"/>
                <a:cs typeface="HG꼬딕씨_Pro 40g" charset="0"/>
              </a:rPr>
              <a:t> capital to </a:t>
            </a:r>
            <a:r>
              <a:rPr lang="fr-FR" altLang="fr-FR" sz="1600" dirty="0" err="1">
                <a:latin typeface="Aptos Display" panose="020B0004020202020204" pitchFamily="34" charset="0"/>
                <a:cs typeface="HG꼬딕씨_Pro 40g" charset="0"/>
              </a:rPr>
              <a:t>adapt</a:t>
            </a:r>
            <a:r>
              <a:rPr lang="fr-FR" altLang="fr-FR" sz="1600" dirty="0">
                <a:latin typeface="Aptos Display" panose="020B0004020202020204" pitchFamily="34" charset="0"/>
                <a:cs typeface="HG꼬딕씨_Pro 40g" charset="0"/>
              </a:rPr>
              <a:t> to the public</a:t>
            </a:r>
          </a:p>
          <a:p>
            <a:pPr hangingPunct="1">
              <a:lnSpc>
                <a:spcPct val="130000"/>
              </a:lnSpc>
              <a:buClr>
                <a:srgbClr val="262626"/>
              </a:buClr>
              <a:buSzPct val="45000"/>
              <a:buFont typeface="StarSymbol" charset="0"/>
              <a:buChar char="-"/>
            </a:pPr>
            <a:r>
              <a:rPr lang="fr-FR" altLang="fr-FR" sz="1600" dirty="0">
                <a:latin typeface="Aptos Display" panose="020B0004020202020204" pitchFamily="34" charset="0"/>
                <a:cs typeface="HG꼬딕씨_Pro 40g" charset="0"/>
              </a:rPr>
              <a:t>Place </a:t>
            </a:r>
            <a:r>
              <a:rPr lang="fr-FR" altLang="fr-FR" sz="1600" dirty="0" err="1">
                <a:latin typeface="Aptos Display" panose="020B0004020202020204" pitchFamily="34" charset="0"/>
                <a:cs typeface="HG꼬딕씨_Pro 40g" charset="0"/>
              </a:rPr>
              <a:t>historical</a:t>
            </a:r>
            <a:r>
              <a:rPr lang="fr-FR" altLang="fr-FR" sz="1600" dirty="0">
                <a:latin typeface="Aptos Display" panose="020B0004020202020204" pitchFamily="34" charset="0"/>
                <a:cs typeface="HG꼬딕씨_Pro 40g" charset="0"/>
              </a:rPr>
              <a:t> markers and </a:t>
            </a:r>
            <a:r>
              <a:rPr lang="fr-FR" altLang="fr-FR" sz="1600" dirty="0" err="1">
                <a:latin typeface="Aptos Display" panose="020B0004020202020204" pitchFamily="34" charset="0"/>
                <a:cs typeface="HG꼬딕씨_Pro 40g" charset="0"/>
              </a:rPr>
              <a:t>other</a:t>
            </a:r>
            <a:r>
              <a:rPr lang="fr-FR" altLang="fr-FR" sz="1600" dirty="0">
                <a:latin typeface="Aptos Display" panose="020B0004020202020204" pitchFamily="34" charset="0"/>
                <a:cs typeface="HG꼬딕씨_Pro 40g" charset="0"/>
              </a:rPr>
              <a:t> information </a:t>
            </a:r>
            <a:r>
              <a:rPr lang="fr-FR" altLang="fr-FR" sz="1600" dirty="0" err="1">
                <a:latin typeface="Aptos Display" panose="020B0004020202020204" pitchFamily="34" charset="0"/>
                <a:cs typeface="HG꼬딕씨_Pro 40g" charset="0"/>
              </a:rPr>
              <a:t>relays</a:t>
            </a:r>
            <a:r>
              <a:rPr lang="fr-FR" altLang="fr-FR" sz="1600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sz="1600" dirty="0" err="1">
                <a:latin typeface="Aptos Display" panose="020B0004020202020204" pitchFamily="34" charset="0"/>
                <a:cs typeface="HG꼬딕씨_Pro 40g" charset="0"/>
              </a:rPr>
              <a:t>when</a:t>
            </a:r>
            <a:r>
              <a:rPr lang="fr-FR" altLang="fr-FR" sz="1600" dirty="0">
                <a:latin typeface="Aptos Display" panose="020B0004020202020204" pitchFamily="34" charset="0"/>
                <a:cs typeface="HG꼬딕씨_Pro 40g" charset="0"/>
              </a:rPr>
              <a:t> possible</a:t>
            </a:r>
          </a:p>
          <a:p>
            <a:pPr hangingPunct="1">
              <a:lnSpc>
                <a:spcPct val="130000"/>
              </a:lnSpc>
              <a:buClr>
                <a:srgbClr val="262626"/>
              </a:buClr>
              <a:buSzPct val="45000"/>
              <a:buFont typeface="StarSymbol" charset="0"/>
              <a:buChar char="-"/>
            </a:pPr>
            <a:r>
              <a:rPr lang="fr-FR" altLang="fr-FR" sz="1600" dirty="0">
                <a:latin typeface="Aptos Display" panose="020B0004020202020204" pitchFamily="34" charset="0"/>
                <a:cs typeface="HG꼬딕씨_Pro 40g" charset="0"/>
              </a:rPr>
              <a:t>Use modern technologies – QR codes, apps...</a:t>
            </a:r>
          </a:p>
          <a:p>
            <a:pPr hangingPunct="1">
              <a:lnSpc>
                <a:spcPct val="130000"/>
              </a:lnSpc>
              <a:buClr>
                <a:srgbClr val="262626"/>
              </a:buClr>
              <a:buSzPct val="45000"/>
              <a:buFont typeface="StarSymbol" charset="0"/>
              <a:buChar char="-"/>
            </a:pPr>
            <a:r>
              <a:rPr lang="fr-FR" altLang="fr-FR" sz="1600" b="1" dirty="0" err="1">
                <a:latin typeface="Aptos Display" panose="020B0004020202020204" pitchFamily="34" charset="0"/>
                <a:cs typeface="HG꼬딕씨_Pro 40g" charset="0"/>
              </a:rPr>
              <a:t>Above</a:t>
            </a:r>
            <a:r>
              <a:rPr lang="fr-FR" altLang="fr-FR" sz="1600" b="1" dirty="0">
                <a:latin typeface="Aptos Display" panose="020B0004020202020204" pitchFamily="34" charset="0"/>
                <a:cs typeface="HG꼬딕씨_Pro 40g" charset="0"/>
              </a:rPr>
              <a:t> all, have </a:t>
            </a:r>
            <a:r>
              <a:rPr lang="fr-FR" altLang="fr-FR" sz="1600" b="1" dirty="0" err="1">
                <a:latin typeface="Aptos Display" panose="020B0004020202020204" pitchFamily="34" charset="0"/>
                <a:cs typeface="HG꼬딕씨_Pro 40g" charset="0"/>
              </a:rPr>
              <a:t>historical</a:t>
            </a:r>
            <a:r>
              <a:rPr lang="fr-FR" altLang="fr-FR" sz="1600" b="1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sz="1600" b="1" dirty="0" err="1">
                <a:latin typeface="Aptos Display" panose="020B0004020202020204" pitchFamily="34" charset="0"/>
                <a:cs typeface="HG꼬딕씨_Pro 40g" charset="0"/>
              </a:rPr>
              <a:t>mediators</a:t>
            </a:r>
            <a:r>
              <a:rPr lang="fr-FR" altLang="fr-FR" sz="1600" b="1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sz="1600" b="1" dirty="0" err="1">
                <a:latin typeface="Aptos Display" panose="020B0004020202020204" pitchFamily="34" charset="0"/>
                <a:cs typeface="HG꼬딕씨_Pro 40g" charset="0"/>
              </a:rPr>
              <a:t>interact</a:t>
            </a:r>
            <a:r>
              <a:rPr lang="fr-FR" altLang="fr-FR" sz="1600" b="1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sz="1600" b="1" dirty="0" err="1">
                <a:latin typeface="Aptos Display" panose="020B0004020202020204" pitchFamily="34" charset="0"/>
                <a:cs typeface="HG꼬딕씨_Pro 40g" charset="0"/>
              </a:rPr>
              <a:t>with</a:t>
            </a:r>
            <a:r>
              <a:rPr lang="fr-FR" altLang="fr-FR" sz="1600" b="1" dirty="0">
                <a:latin typeface="Aptos Display" panose="020B0004020202020204" pitchFamily="34" charset="0"/>
                <a:cs typeface="HG꼬딕씨_Pro 40g" charset="0"/>
              </a:rPr>
              <a:t> the public</a:t>
            </a:r>
          </a:p>
          <a:p>
            <a:pPr hangingPunct="1">
              <a:lnSpc>
                <a:spcPct val="130000"/>
              </a:lnSpc>
              <a:buClrTx/>
              <a:buSzTx/>
              <a:buFontTx/>
              <a:buNone/>
            </a:pPr>
            <a:endParaRPr lang="fr-FR" altLang="fr-FR" sz="1600" dirty="0">
              <a:latin typeface="Times New Roman" panose="02020603050405020304" pitchFamily="18" charset="0"/>
              <a:cs typeface="HG꼬딕씨_Pro 40g" charset="0"/>
            </a:endParaRPr>
          </a:p>
          <a:p>
            <a:pPr hangingPunct="1">
              <a:lnSpc>
                <a:spcPct val="130000"/>
              </a:lnSpc>
              <a:buClrTx/>
              <a:buSzTx/>
              <a:buFontTx/>
              <a:buNone/>
            </a:pPr>
            <a:endParaRPr lang="fr-FR" altLang="fr-FR" sz="1600" dirty="0">
              <a:latin typeface="Times New Roman" panose="02020603050405020304" pitchFamily="18" charset="0"/>
              <a:cs typeface="HG꼬딕씨_Pro 40g" charset="0"/>
            </a:endParaRPr>
          </a:p>
          <a:p>
            <a:pPr hangingPunct="1">
              <a:lnSpc>
                <a:spcPct val="130000"/>
              </a:lnSpc>
              <a:buClrTx/>
              <a:buSzTx/>
              <a:buFontTx/>
              <a:buNone/>
            </a:pPr>
            <a:endParaRPr lang="fr-FR" altLang="fr-FR" sz="1600" dirty="0">
              <a:latin typeface="Times New Roman" panose="02020603050405020304" pitchFamily="18" charset="0"/>
              <a:cs typeface="HG꼬딕씨_Pro 40g" charset="0"/>
            </a:endParaRPr>
          </a:p>
          <a:p>
            <a:pPr hangingPunct="1">
              <a:lnSpc>
                <a:spcPct val="130000"/>
              </a:lnSpc>
              <a:buClrTx/>
              <a:buSzTx/>
              <a:buFontTx/>
              <a:buNone/>
            </a:pPr>
            <a:r>
              <a:rPr lang="fr-FR" altLang="fr-FR" sz="1600" dirty="0">
                <a:latin typeface="Times New Roman" panose="02020603050405020304" pitchFamily="18" charset="0"/>
                <a:cs typeface="HG꼬딕씨_Pro 40g" charset="0"/>
              </a:rPr>
              <a:t> 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86DAA344-F61F-F934-A15C-70AD10295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8" y="1181100"/>
            <a:ext cx="6486525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fr-FR" altLang="fr-FR" sz="2400" b="1" dirty="0">
                <a:latin typeface="Times New Roman" panose="02020603050405020304" pitchFamily="18" charset="0"/>
              </a:rPr>
              <a:t>3. </a:t>
            </a:r>
            <a:r>
              <a:rPr lang="fr-FR" altLang="fr-FR" sz="2400" b="1" dirty="0">
                <a:latin typeface="Aptos Display" panose="020B0004020202020204" pitchFamily="34" charset="0"/>
              </a:rPr>
              <a:t>Conclusions and </a:t>
            </a:r>
            <a:r>
              <a:rPr lang="fr-FR" altLang="fr-FR" sz="2400" b="1" dirty="0" err="1">
                <a:latin typeface="Aptos Display" panose="020B0004020202020204" pitchFamily="34" charset="0"/>
              </a:rPr>
              <a:t>recommendations</a:t>
            </a:r>
            <a:endParaRPr lang="fr-FR" altLang="fr-FR" sz="2400" b="1" dirty="0">
              <a:latin typeface="Aptos Display" panose="020B0004020202020204" pitchFamily="34" charset="0"/>
            </a:endParaRPr>
          </a:p>
        </p:txBody>
      </p:sp>
      <p:pic>
        <p:nvPicPr>
          <p:cNvPr id="14341" name="Picture 5">
            <a:extLst>
              <a:ext uri="{FF2B5EF4-FFF2-40B4-BE49-F238E27FC236}">
                <a16:creationId xmlns:a16="http://schemas.microsoft.com/office/drawing/2014/main" id="{BF83FE2C-83B5-D67F-B6B9-B81346E5E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483" y="2379663"/>
            <a:ext cx="4837112" cy="36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0ADE1401-9B21-1549-DD31-F23210A2E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708" y="322263"/>
            <a:ext cx="2790825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58DFA3B-85A6-0510-F778-3181472EB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523" y="6194201"/>
            <a:ext cx="2250757" cy="58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3F2C861-C10F-8A12-23C6-BAB41DC3945D}"/>
              </a:ext>
            </a:extLst>
          </p:cNvPr>
          <p:cNvSpPr txBox="1"/>
          <p:nvPr/>
        </p:nvSpPr>
        <p:spPr>
          <a:xfrm>
            <a:off x="1112203" y="112712"/>
            <a:ext cx="865632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accent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European War Heritage Working Group – Prague Sept. 2025</a:t>
            </a:r>
            <a:endParaRPr lang="en-US" b="1" dirty="0">
              <a:solidFill>
                <a:schemeClr val="accent1"/>
              </a:solidFill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2000" i="1" dirty="0"/>
              <a:t>What has been done in the past and what is planned in the future?</a:t>
            </a:r>
            <a:r>
              <a:rPr lang="en-US" i="1" dirty="0"/>
              <a:t> </a:t>
            </a:r>
            <a:endParaRPr lang="fr-FR" i="1" dirty="0"/>
          </a:p>
          <a:p>
            <a:pPr algn="ctr">
              <a:buNone/>
            </a:pPr>
            <a:endParaRPr lang="en-US" sz="1800" b="1" dirty="0">
              <a:solidFill>
                <a:schemeClr val="accent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pPr algn="ctr">
              <a:buNone/>
            </a:pPr>
            <a:endParaRPr lang="en-US" b="1" dirty="0">
              <a:solidFill>
                <a:schemeClr val="accent1"/>
              </a:solidFill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pPr algn="ctr">
              <a:buNone/>
            </a:pPr>
            <a:endParaRPr lang="en-US" sz="1800" b="1" dirty="0">
              <a:solidFill>
                <a:schemeClr val="accent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pPr algn="ctr">
              <a:buNone/>
            </a:pPr>
            <a:endParaRPr lang="en-US" b="1" dirty="0">
              <a:solidFill>
                <a:schemeClr val="accent1"/>
              </a:solidFill>
              <a:latin typeface="Aptos Display" panose="020B0004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id="{2A893563-10DE-3CAF-F28C-A559C6A0E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727200"/>
            <a:ext cx="6321425" cy="461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Text Box 2">
            <a:extLst>
              <a:ext uri="{FF2B5EF4-FFF2-40B4-BE49-F238E27FC236}">
                <a16:creationId xmlns:a16="http://schemas.microsoft.com/office/drawing/2014/main" id="{5AC632F1-08DB-4B89-1BC2-784B8FC3E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5244" y="145892"/>
            <a:ext cx="1012031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28600" indent="-2270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endParaRPr lang="ko-KR" altLang="fr-FR" sz="2800" dirty="0">
              <a:latin typeface="Times New Roman" panose="02020603050405020304" pitchFamily="18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119940D-7F4F-40F3-F557-93B844DF7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074902"/>
            <a:ext cx="6486525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fr-FR" altLang="fr-FR" sz="2400" b="1" dirty="0">
                <a:latin typeface="Times New Roman" panose="02020603050405020304" pitchFamily="18" charset="0"/>
              </a:rPr>
              <a:t>1. </a:t>
            </a:r>
            <a:r>
              <a:rPr lang="fr-FR" altLang="fr-FR" sz="2400" b="1" dirty="0" err="1">
                <a:latin typeface="Aptos Display" panose="020B0004020202020204" pitchFamily="34" charset="0"/>
              </a:rPr>
              <a:t>Military</a:t>
            </a:r>
            <a:r>
              <a:rPr lang="fr-FR" altLang="fr-FR" sz="2400" b="1" dirty="0">
                <a:latin typeface="Aptos Display" panose="020B0004020202020204" pitchFamily="34" charset="0"/>
              </a:rPr>
              <a:t> </a:t>
            </a:r>
            <a:r>
              <a:rPr lang="fr-FR" altLang="fr-FR" sz="2400" b="1" dirty="0" err="1">
                <a:latin typeface="Aptos Display" panose="020B0004020202020204" pitchFamily="34" charset="0"/>
              </a:rPr>
              <a:t>cemeteries</a:t>
            </a:r>
            <a:r>
              <a:rPr lang="fr-FR" altLang="fr-FR" sz="2400" b="1" dirty="0">
                <a:latin typeface="Aptos Display" panose="020B0004020202020204" pitchFamily="34" charset="0"/>
              </a:rPr>
              <a:t> in France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1DF215FC-729D-7643-77B4-42A9DAB5C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1535113"/>
            <a:ext cx="5400675" cy="129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285750"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30000"/>
              </a:lnSpc>
            </a:pP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Individual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 graves </a:t>
            </a: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became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 standard in 1915</a:t>
            </a:r>
          </a:p>
          <a:p>
            <a:pPr hangingPunct="1">
              <a:lnSpc>
                <a:spcPct val="130000"/>
              </a:lnSpc>
              <a:buClr>
                <a:srgbClr val="262626"/>
              </a:buClr>
              <a:buSzPct val="45000"/>
              <a:buFont typeface="StarSymbol" charset="0"/>
              <a:buChar char="-"/>
            </a:pPr>
            <a:r>
              <a:rPr lang="fr-FR" altLang="fr-FR" sz="1600" dirty="0">
                <a:latin typeface="Aptos Display" panose="020B0004020202020204" pitchFamily="34" charset="0"/>
                <a:cs typeface="HG꼬딕씨_Pro 40g" charset="0"/>
              </a:rPr>
              <a:t>- July 2, 1915 : </a:t>
            </a:r>
            <a:r>
              <a:rPr lang="fr-FR" altLang="fr-FR" sz="1600" dirty="0" err="1">
                <a:latin typeface="Aptos Display" panose="020B0004020202020204" pitchFamily="34" charset="0"/>
                <a:cs typeface="HG꼬딕씨_Pro 40g" charset="0"/>
              </a:rPr>
              <a:t>creation</a:t>
            </a:r>
            <a:r>
              <a:rPr lang="fr-FR" altLang="fr-FR" sz="1600" dirty="0">
                <a:latin typeface="Aptos Display" panose="020B0004020202020204" pitchFamily="34" charset="0"/>
                <a:cs typeface="HG꼬딕씨_Pro 40g" charset="0"/>
              </a:rPr>
              <a:t> of the “Fallen for France” </a:t>
            </a:r>
            <a:r>
              <a:rPr lang="fr-FR" altLang="fr-FR" sz="1600" dirty="0" err="1">
                <a:latin typeface="Aptos Display" panose="020B0004020202020204" pitchFamily="34" charset="0"/>
                <a:cs typeface="HG꼬딕씨_Pro 40g" charset="0"/>
              </a:rPr>
              <a:t>title</a:t>
            </a:r>
            <a:endParaRPr lang="fr-FR" altLang="fr-FR" sz="1600" dirty="0">
              <a:latin typeface="Aptos Display" panose="020B0004020202020204" pitchFamily="34" charset="0"/>
              <a:cs typeface="HG꼬딕씨_Pro 40g" charset="0"/>
            </a:endParaRPr>
          </a:p>
          <a:p>
            <a:pPr hangingPunct="1">
              <a:lnSpc>
                <a:spcPct val="130000"/>
              </a:lnSpc>
              <a:buClr>
                <a:srgbClr val="262626"/>
              </a:buClr>
              <a:buSzPct val="45000"/>
              <a:buFont typeface="StarSymbol" charset="0"/>
              <a:buChar char="-"/>
            </a:pPr>
            <a:r>
              <a:rPr lang="fr-FR" altLang="fr-FR" sz="1600" dirty="0">
                <a:latin typeface="Aptos Display" panose="020B0004020202020204" pitchFamily="34" charset="0"/>
                <a:cs typeface="HG꼬딕씨_Pro 40g" charset="0"/>
              </a:rPr>
              <a:t>- </a:t>
            </a:r>
            <a:r>
              <a:rPr lang="fr-FR" altLang="fr-FR" sz="1600" dirty="0" err="1">
                <a:latin typeface="Aptos Display" panose="020B0004020202020204" pitchFamily="34" charset="0"/>
                <a:cs typeface="HG꼬딕씨_Pro 40g" charset="0"/>
              </a:rPr>
              <a:t>December</a:t>
            </a:r>
            <a:r>
              <a:rPr lang="fr-FR" altLang="fr-FR" sz="1600" dirty="0">
                <a:latin typeface="Aptos Display" panose="020B0004020202020204" pitchFamily="34" charset="0"/>
                <a:cs typeface="HG꼬딕씨_Pro 40g" charset="0"/>
              </a:rPr>
              <a:t> 29, 1915 : </a:t>
            </a:r>
            <a:r>
              <a:rPr lang="fr-FR" altLang="fr-FR" sz="1600" dirty="0" err="1">
                <a:latin typeface="Aptos Display" panose="020B0004020202020204" pitchFamily="34" charset="0"/>
                <a:cs typeface="HG꼬딕씨_Pro 40g" charset="0"/>
              </a:rPr>
              <a:t>perpetual</a:t>
            </a:r>
            <a:r>
              <a:rPr lang="fr-FR" altLang="fr-FR" sz="1600" dirty="0">
                <a:latin typeface="Aptos Display" panose="020B0004020202020204" pitchFamily="34" charset="0"/>
                <a:cs typeface="HG꼬딕씨_Pro 40g" charset="0"/>
              </a:rPr>
              <a:t> graves in </a:t>
            </a:r>
            <a:r>
              <a:rPr lang="fr-FR" altLang="fr-FR" sz="1600" dirty="0" err="1">
                <a:latin typeface="Aptos Display" panose="020B0004020202020204" pitchFamily="34" charset="0"/>
                <a:cs typeface="HG꼬딕씨_Pro 40g" charset="0"/>
              </a:rPr>
              <a:t>military</a:t>
            </a:r>
            <a:r>
              <a:rPr lang="fr-FR" altLang="fr-FR" sz="1600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sz="1600" dirty="0" err="1">
                <a:latin typeface="Aptos Display" panose="020B0004020202020204" pitchFamily="34" charset="0"/>
                <a:cs typeface="HG꼬딕씨_Pro 40g" charset="0"/>
              </a:rPr>
              <a:t>cemeteries</a:t>
            </a:r>
            <a:r>
              <a:rPr lang="fr-FR" altLang="fr-FR" sz="1600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sz="1600" dirty="0" err="1">
                <a:latin typeface="Aptos Display" panose="020B0004020202020204" pitchFamily="34" charset="0"/>
                <a:cs typeface="HG꼬딕씨_Pro 40g" charset="0"/>
              </a:rPr>
              <a:t>placed</a:t>
            </a:r>
            <a:r>
              <a:rPr lang="fr-FR" altLang="fr-FR" sz="1600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sz="1600" dirty="0" err="1">
                <a:latin typeface="Aptos Display" panose="020B0004020202020204" pitchFamily="34" charset="0"/>
                <a:cs typeface="HG꼬딕씨_Pro 40g" charset="0"/>
              </a:rPr>
              <a:t>under</a:t>
            </a:r>
            <a:r>
              <a:rPr lang="fr-FR" altLang="fr-FR" sz="1600" dirty="0">
                <a:latin typeface="Aptos Display" panose="020B0004020202020204" pitchFamily="34" charset="0"/>
                <a:cs typeface="HG꼬딕씨_Pro 40g" charset="0"/>
              </a:rPr>
              <a:t> the </a:t>
            </a:r>
            <a:r>
              <a:rPr lang="fr-FR" altLang="fr-FR" sz="1600" dirty="0" err="1">
                <a:latin typeface="Aptos Display" panose="020B0004020202020204" pitchFamily="34" charset="0"/>
                <a:cs typeface="HG꼬딕씨_Pro 40g" charset="0"/>
              </a:rPr>
              <a:t>financial</a:t>
            </a:r>
            <a:r>
              <a:rPr lang="fr-FR" altLang="fr-FR" sz="1600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sz="1600" dirty="0" err="1">
                <a:latin typeface="Aptos Display" panose="020B0004020202020204" pitchFamily="34" charset="0"/>
                <a:cs typeface="HG꼬딕씨_Pro 40g" charset="0"/>
              </a:rPr>
              <a:t>responsibility</a:t>
            </a:r>
            <a:r>
              <a:rPr lang="fr-FR" altLang="fr-FR" sz="1600" dirty="0">
                <a:latin typeface="Aptos Display" panose="020B0004020202020204" pitchFamily="34" charset="0"/>
                <a:cs typeface="HG꼬딕씨_Pro 40g" charset="0"/>
              </a:rPr>
              <a:t> of the State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EACC7090-A153-2515-5020-553C09EFA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4981575"/>
            <a:ext cx="5937250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30000"/>
              </a:lnSpc>
            </a:pP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A few figures…</a:t>
            </a:r>
          </a:p>
          <a:p>
            <a:pPr hangingPunct="1">
              <a:lnSpc>
                <a:spcPct val="130000"/>
              </a:lnSpc>
            </a:pPr>
            <a:r>
              <a:rPr lang="fr-FR" altLang="fr-FR" sz="1600" dirty="0">
                <a:latin typeface="Aptos Display" panose="020B0004020202020204" pitchFamily="34" charset="0"/>
                <a:cs typeface="HG꼬딕씨_Pro 40g" charset="0"/>
              </a:rPr>
              <a:t> - 275 national </a:t>
            </a:r>
            <a:r>
              <a:rPr lang="fr-FR" altLang="fr-FR" sz="1600" dirty="0" err="1">
                <a:latin typeface="Aptos Display" panose="020B0004020202020204" pitchFamily="34" charset="0"/>
                <a:cs typeface="HG꼬딕씨_Pro 40g" charset="0"/>
              </a:rPr>
              <a:t>military</a:t>
            </a:r>
            <a:r>
              <a:rPr lang="fr-FR" altLang="fr-FR" sz="1600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sz="1600" dirty="0" err="1">
                <a:latin typeface="Aptos Display" panose="020B0004020202020204" pitchFamily="34" charset="0"/>
                <a:cs typeface="HG꼬딕씨_Pro 40g" charset="0"/>
              </a:rPr>
              <a:t>cemeteries</a:t>
            </a:r>
            <a:r>
              <a:rPr lang="fr-FR" altLang="fr-FR" sz="1600" dirty="0">
                <a:latin typeface="Aptos Display" panose="020B0004020202020204" pitchFamily="34" charset="0"/>
                <a:cs typeface="HG꼬딕씨_Pro 40g" charset="0"/>
              </a:rPr>
              <a:t> / 740,000 </a:t>
            </a:r>
            <a:r>
              <a:rPr lang="fr-FR" altLang="fr-FR" sz="1600" dirty="0" err="1">
                <a:latin typeface="Aptos Display" panose="020B0004020202020204" pitchFamily="34" charset="0"/>
                <a:cs typeface="HG꼬딕씨_Pro 40g" charset="0"/>
              </a:rPr>
              <a:t>remains</a:t>
            </a:r>
            <a:endParaRPr lang="fr-FR" altLang="fr-FR" sz="1600" dirty="0">
              <a:latin typeface="Aptos Display" panose="020B0004020202020204" pitchFamily="34" charset="0"/>
              <a:cs typeface="HG꼬딕씨_Pro 40g" charset="0"/>
            </a:endParaRPr>
          </a:p>
          <a:p>
            <a:pPr hangingPunct="1">
              <a:lnSpc>
                <a:spcPct val="130000"/>
              </a:lnSpc>
            </a:pPr>
            <a:r>
              <a:rPr lang="fr-FR" altLang="fr-FR" sz="1600" dirty="0">
                <a:latin typeface="Aptos Display" panose="020B0004020202020204" pitchFamily="34" charset="0"/>
                <a:cs typeface="HG꼬딕씨_Pro 40g" charset="0"/>
              </a:rPr>
              <a:t>-  90% </a:t>
            </a:r>
            <a:r>
              <a:rPr lang="fr-FR" altLang="fr-FR" sz="1600" dirty="0" err="1">
                <a:latin typeface="Aptos Display" panose="020B0004020202020204" pitchFamily="34" charset="0"/>
                <a:cs typeface="HG꼬딕씨_Pro 40g" charset="0"/>
              </a:rPr>
              <a:t>from</a:t>
            </a:r>
            <a:r>
              <a:rPr lang="fr-FR" altLang="fr-FR" sz="1600" dirty="0">
                <a:latin typeface="Aptos Display" panose="020B0004020202020204" pitchFamily="34" charset="0"/>
                <a:cs typeface="HG꼬딕씨_Pro 40g" charset="0"/>
              </a:rPr>
              <a:t> WW1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ED80DB0C-243B-75A2-AD08-27345F43A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1135063"/>
            <a:ext cx="5229225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950B3E1-1A3E-685F-B7D1-DB8D9E3D2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523" y="6194201"/>
            <a:ext cx="2250757" cy="58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064CAE6-870A-A6EE-5BF7-464F83B98A4E}"/>
              </a:ext>
            </a:extLst>
          </p:cNvPr>
          <p:cNvSpPr txBox="1"/>
          <p:nvPr/>
        </p:nvSpPr>
        <p:spPr>
          <a:xfrm>
            <a:off x="1767840" y="90065"/>
            <a:ext cx="865632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accent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European War Heritage Working Group – Prague Sept. 2025</a:t>
            </a:r>
            <a:endParaRPr lang="en-US" b="1" dirty="0">
              <a:solidFill>
                <a:schemeClr val="accent1"/>
              </a:solidFill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2000" i="1" dirty="0"/>
              <a:t>What has been done in the past and what is planned in the future?</a:t>
            </a:r>
            <a:r>
              <a:rPr lang="en-US" i="1" dirty="0"/>
              <a:t> </a:t>
            </a:r>
            <a:endParaRPr lang="fr-FR" i="1" dirty="0"/>
          </a:p>
          <a:p>
            <a:pPr algn="ctr">
              <a:buNone/>
            </a:pPr>
            <a:endParaRPr lang="en-US" sz="1800" b="1" dirty="0">
              <a:solidFill>
                <a:schemeClr val="accent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pPr algn="ctr">
              <a:buNone/>
            </a:pPr>
            <a:endParaRPr lang="en-US" b="1" dirty="0">
              <a:solidFill>
                <a:schemeClr val="accent1"/>
              </a:solidFill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pPr algn="ctr">
              <a:buNone/>
            </a:pPr>
            <a:endParaRPr lang="en-US" sz="1800" b="1" dirty="0">
              <a:solidFill>
                <a:schemeClr val="accent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pPr algn="ctr">
              <a:buNone/>
            </a:pPr>
            <a:endParaRPr lang="en-US" b="1" dirty="0">
              <a:solidFill>
                <a:schemeClr val="accent1"/>
              </a:solidFill>
              <a:latin typeface="Aptos Display" panose="020B0004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B343D6B8-73CD-739B-67D9-6E0C7EAA5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1232693"/>
            <a:ext cx="6599237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B06790D6-7FC8-3AEB-5D3E-EB98F0AA3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8" y="1689100"/>
            <a:ext cx="4037012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30000"/>
              </a:lnSpc>
            </a:pP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Also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…</a:t>
            </a:r>
          </a:p>
          <a:p>
            <a:pPr hangingPunct="1">
              <a:lnSpc>
                <a:spcPct val="130000"/>
              </a:lnSpc>
            </a:pPr>
            <a:r>
              <a:rPr lang="fr-FR" altLang="fr-FR" sz="1600" dirty="0">
                <a:latin typeface="Aptos Display" panose="020B0004020202020204" pitchFamily="34" charset="0"/>
                <a:cs typeface="HG꼬딕씨_Pro 40g" charset="0"/>
              </a:rPr>
              <a:t>- 2,200 municipal </a:t>
            </a:r>
            <a:r>
              <a:rPr lang="fr-FR" altLang="fr-FR" sz="1600" dirty="0" err="1">
                <a:latin typeface="Aptos Display" panose="020B0004020202020204" pitchFamily="34" charset="0"/>
                <a:cs typeface="HG꼬딕씨_Pro 40g" charset="0"/>
              </a:rPr>
              <a:t>military</a:t>
            </a:r>
            <a:r>
              <a:rPr lang="fr-FR" altLang="fr-FR" sz="1600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sz="1600" dirty="0" err="1">
                <a:latin typeface="Aptos Display" panose="020B0004020202020204" pitchFamily="34" charset="0"/>
                <a:cs typeface="HG꼬딕씨_Pro 40g" charset="0"/>
              </a:rPr>
              <a:t>cemeteries</a:t>
            </a:r>
            <a:r>
              <a:rPr lang="fr-FR" altLang="fr-FR" sz="1600" dirty="0">
                <a:latin typeface="Aptos Display" panose="020B0004020202020204" pitchFamily="34" charset="0"/>
                <a:cs typeface="HG꼬딕씨_Pro 40g" charset="0"/>
              </a:rPr>
              <a:t> / 98,000 </a:t>
            </a:r>
            <a:r>
              <a:rPr lang="fr-FR" altLang="fr-FR" sz="1600" dirty="0" err="1">
                <a:latin typeface="Aptos Display" panose="020B0004020202020204" pitchFamily="34" charset="0"/>
                <a:cs typeface="HG꼬딕씨_Pro 40g" charset="0"/>
              </a:rPr>
              <a:t>remains</a:t>
            </a:r>
            <a:endParaRPr lang="fr-FR" altLang="fr-FR" sz="1600" dirty="0">
              <a:latin typeface="Aptos Display" panose="020B0004020202020204" pitchFamily="34" charset="0"/>
              <a:cs typeface="HG꼬딕씨_Pro 40g" charset="0"/>
            </a:endParaRPr>
          </a:p>
          <a:p>
            <a:pPr hangingPunct="1">
              <a:lnSpc>
                <a:spcPct val="130000"/>
              </a:lnSpc>
            </a:pPr>
            <a:r>
              <a:rPr lang="fr-FR" altLang="fr-FR" sz="1600" dirty="0">
                <a:latin typeface="Aptos Display" panose="020B0004020202020204" pitchFamily="34" charset="0"/>
                <a:cs typeface="HG꼬딕씨_Pro 40g" charset="0"/>
              </a:rPr>
              <a:t>- 1 000 </a:t>
            </a:r>
            <a:r>
              <a:rPr lang="fr-FR" altLang="fr-FR" sz="1600" dirty="0" err="1">
                <a:latin typeface="Aptos Display" panose="020B0004020202020204" pitchFamily="34" charset="0"/>
                <a:cs typeface="HG꼬딕씨_Pro 40g" charset="0"/>
              </a:rPr>
              <a:t>military</a:t>
            </a:r>
            <a:r>
              <a:rPr lang="fr-FR" altLang="fr-FR" sz="1600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sz="1600" dirty="0" err="1">
                <a:latin typeface="Aptos Display" panose="020B0004020202020204" pitchFamily="34" charset="0"/>
                <a:cs typeface="HG꼬딕씨_Pro 40g" charset="0"/>
              </a:rPr>
              <a:t>cemeteries</a:t>
            </a:r>
            <a:r>
              <a:rPr lang="fr-FR" altLang="fr-FR" sz="1600" dirty="0">
                <a:latin typeface="Aptos Display" panose="020B0004020202020204" pitchFamily="34" charset="0"/>
                <a:cs typeface="HG꼬딕씨_Pro 40g" charset="0"/>
              </a:rPr>
              <a:t> spread in 80 countries / 239,000 </a:t>
            </a:r>
            <a:r>
              <a:rPr lang="fr-FR" altLang="fr-FR" sz="1600" dirty="0" err="1">
                <a:latin typeface="Aptos Display" panose="020B0004020202020204" pitchFamily="34" charset="0"/>
                <a:cs typeface="HG꼬딕씨_Pro 40g" charset="0"/>
              </a:rPr>
              <a:t>remains</a:t>
            </a:r>
            <a:endParaRPr lang="fr-FR" altLang="fr-FR" sz="1600" dirty="0">
              <a:latin typeface="Aptos Display" panose="020B0004020202020204" pitchFamily="34" charset="0"/>
              <a:cs typeface="HG꼬딕씨_Pro 40g" charset="0"/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4F1AC29B-342D-D036-65A6-5CA6FA2B2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3936776"/>
            <a:ext cx="4008437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D2E8382-1926-C4C6-CC6B-EC70F4309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523" y="6194201"/>
            <a:ext cx="2250757" cy="58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3D5814D-6205-0404-B2A0-02A6F6EE6BCD}"/>
              </a:ext>
            </a:extLst>
          </p:cNvPr>
          <p:cNvSpPr txBox="1"/>
          <p:nvPr/>
        </p:nvSpPr>
        <p:spPr>
          <a:xfrm>
            <a:off x="1767840" y="90065"/>
            <a:ext cx="865632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accent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European War Heritage Working Group – Prague Sept. 2025</a:t>
            </a:r>
            <a:endParaRPr lang="en-US" b="1" dirty="0">
              <a:solidFill>
                <a:schemeClr val="accent1"/>
              </a:solidFill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2000" i="1" dirty="0"/>
              <a:t>What has been done in the past and what is planned in the future?</a:t>
            </a:r>
            <a:r>
              <a:rPr lang="en-US" i="1" dirty="0"/>
              <a:t> </a:t>
            </a:r>
            <a:endParaRPr lang="fr-FR" i="1" dirty="0"/>
          </a:p>
          <a:p>
            <a:pPr algn="ctr">
              <a:buNone/>
            </a:pPr>
            <a:endParaRPr lang="en-US" sz="1800" b="1" dirty="0">
              <a:solidFill>
                <a:schemeClr val="accent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pPr algn="ctr">
              <a:buNone/>
            </a:pPr>
            <a:endParaRPr lang="en-US" b="1" dirty="0">
              <a:solidFill>
                <a:schemeClr val="accent1"/>
              </a:solidFill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pPr algn="ctr">
              <a:buNone/>
            </a:pPr>
            <a:endParaRPr lang="en-US" sz="1800" b="1" dirty="0">
              <a:solidFill>
                <a:schemeClr val="accent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pPr algn="ctr">
              <a:buNone/>
            </a:pPr>
            <a:endParaRPr lang="en-US" b="1" dirty="0">
              <a:solidFill>
                <a:schemeClr val="accent1"/>
              </a:solidFill>
              <a:latin typeface="Aptos Display" panose="020B0004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5224D29-0B1A-EDDC-50C8-B039D58DF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" y="1052513"/>
            <a:ext cx="6486525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fr-FR" altLang="fr-FR" sz="2400" b="1" dirty="0">
                <a:latin typeface="Times New Roman" panose="02020603050405020304" pitchFamily="18" charset="0"/>
              </a:rPr>
              <a:t>2. </a:t>
            </a:r>
            <a:r>
              <a:rPr lang="fr-FR" altLang="fr-FR" sz="2400" b="1" dirty="0">
                <a:latin typeface="Aptos Display" panose="020B0004020202020204" pitchFamily="34" charset="0"/>
              </a:rPr>
              <a:t>The Douaumont case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24B1D5F-BEBC-7CA4-3244-F64A4E997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1535113"/>
            <a:ext cx="5681663" cy="98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30000"/>
              </a:lnSpc>
            </a:pP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Cemetery </a:t>
            </a: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inaugurated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 in 1929 on the Verdun battle site</a:t>
            </a:r>
          </a:p>
          <a:p>
            <a:pPr hangingPunct="1">
              <a:lnSpc>
                <a:spcPct val="130000"/>
              </a:lnSpc>
            </a:pPr>
            <a:r>
              <a:rPr lang="fr-FR" altLang="fr-FR" sz="1600" dirty="0">
                <a:latin typeface="Aptos Display" panose="020B0004020202020204" pitchFamily="34" charset="0"/>
                <a:cs typeface="HG꼬딕씨_Pro 40g" charset="0"/>
              </a:rPr>
              <a:t> -  16,142 graves</a:t>
            </a:r>
          </a:p>
          <a:p>
            <a:pPr hangingPunct="1">
              <a:lnSpc>
                <a:spcPct val="130000"/>
              </a:lnSpc>
            </a:pPr>
            <a:r>
              <a:rPr lang="fr-FR" altLang="fr-FR" sz="1600" dirty="0">
                <a:latin typeface="Aptos Display" panose="020B0004020202020204" pitchFamily="34" charset="0"/>
                <a:cs typeface="HG꼬딕씨_Pro 40g" charset="0"/>
              </a:rPr>
              <a:t>-  A “</a:t>
            </a:r>
            <a:r>
              <a:rPr lang="fr-FR" altLang="fr-FR" sz="1600" dirty="0" err="1">
                <a:latin typeface="Aptos Display" panose="020B0004020202020204" pitchFamily="34" charset="0"/>
                <a:cs typeface="HG꼬딕씨_Pro 40g" charset="0"/>
              </a:rPr>
              <a:t>Lantern</a:t>
            </a:r>
            <a:r>
              <a:rPr lang="fr-FR" altLang="fr-FR" sz="1600" dirty="0">
                <a:latin typeface="Aptos Display" panose="020B0004020202020204" pitchFamily="34" charset="0"/>
                <a:cs typeface="HG꼬딕씨_Pro 40g" charset="0"/>
              </a:rPr>
              <a:t> of the Dead” </a:t>
            </a:r>
            <a:r>
              <a:rPr lang="fr-FR" altLang="fr-FR" sz="1600" dirty="0" err="1">
                <a:latin typeface="Aptos Display" panose="020B0004020202020204" pitchFamily="34" charset="0"/>
                <a:cs typeface="HG꼬딕씨_Pro 40g" charset="0"/>
              </a:rPr>
              <a:t>ossuary</a:t>
            </a:r>
            <a:r>
              <a:rPr lang="fr-FR" altLang="fr-FR" sz="1600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sz="1600" dirty="0" err="1">
                <a:latin typeface="Aptos Display" panose="020B0004020202020204" pitchFamily="34" charset="0"/>
                <a:cs typeface="HG꼬딕씨_Pro 40g" charset="0"/>
              </a:rPr>
              <a:t>with</a:t>
            </a:r>
            <a:r>
              <a:rPr lang="fr-FR" altLang="fr-FR" sz="1600" dirty="0">
                <a:latin typeface="Aptos Display" panose="020B0004020202020204" pitchFamily="34" charset="0"/>
                <a:cs typeface="HG꼬딕씨_Pro 40g" charset="0"/>
              </a:rPr>
              <a:t> 130,000 </a:t>
            </a:r>
            <a:r>
              <a:rPr lang="fr-FR" altLang="fr-FR" sz="1600" dirty="0" err="1">
                <a:latin typeface="Aptos Display" panose="020B0004020202020204" pitchFamily="34" charset="0"/>
                <a:cs typeface="HG꼬딕씨_Pro 40g" charset="0"/>
              </a:rPr>
              <a:t>unidentified</a:t>
            </a:r>
            <a:r>
              <a:rPr lang="fr-FR" altLang="fr-FR" sz="1600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sz="1600" dirty="0" err="1">
                <a:latin typeface="Aptos Display" panose="020B0004020202020204" pitchFamily="34" charset="0"/>
                <a:cs typeface="HG꼬딕씨_Pro 40g" charset="0"/>
              </a:rPr>
              <a:t>soldiers</a:t>
            </a:r>
            <a:endParaRPr lang="fr-FR" altLang="fr-FR" sz="1600" dirty="0">
              <a:latin typeface="Aptos Display" panose="020B0004020202020204" pitchFamily="34" charset="0"/>
              <a:cs typeface="HG꼬딕씨_Pro 40g" charset="0"/>
            </a:endParaRP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1F38C4B6-B056-13A0-A284-942F51275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1775" y="4733925"/>
            <a:ext cx="5937250" cy="126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285750"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30000"/>
              </a:lnSpc>
            </a:pPr>
            <a:r>
              <a:rPr lang="fr-FR" altLang="fr-FR" sz="1600" b="1" dirty="0" err="1">
                <a:latin typeface="Aptos Display" panose="020B0004020202020204" pitchFamily="34" charset="0"/>
                <a:cs typeface="HG꼬딕씨_Pro 40g" charset="0"/>
              </a:rPr>
              <a:t>Supervised</a:t>
            </a:r>
            <a:r>
              <a:rPr lang="fr-FR" altLang="fr-FR" sz="1600" b="1" dirty="0">
                <a:latin typeface="Aptos Display" panose="020B0004020202020204" pitchFamily="34" charset="0"/>
                <a:cs typeface="HG꼬딕씨_Pro 40g" charset="0"/>
              </a:rPr>
              <a:t> by </a:t>
            </a:r>
            <a:r>
              <a:rPr lang="fr-FR" altLang="fr-FR" sz="1600" b="1" dirty="0" err="1">
                <a:latin typeface="Aptos Display" panose="020B0004020202020204" pitchFamily="34" charset="0"/>
                <a:cs typeface="HG꼬딕씨_Pro 40g" charset="0"/>
              </a:rPr>
              <a:t>ONaCVG</a:t>
            </a:r>
            <a:r>
              <a:rPr lang="fr-FR" altLang="fr-FR" sz="1600" b="1" dirty="0">
                <a:latin typeface="Aptos Display" panose="020B0004020202020204" pitchFamily="34" charset="0"/>
                <a:cs typeface="HG꼬딕씨_Pro 40g" charset="0"/>
              </a:rPr>
              <a:t> </a:t>
            </a:r>
          </a:p>
          <a:p>
            <a:pPr hangingPunct="1">
              <a:lnSpc>
                <a:spcPct val="130000"/>
              </a:lnSpc>
              <a:buClr>
                <a:srgbClr val="262626"/>
              </a:buClr>
              <a:buSzPct val="45000"/>
              <a:buFont typeface="StarSymbol" charset="0"/>
              <a:buChar char="-"/>
            </a:pPr>
            <a:r>
              <a:rPr lang="fr-FR" altLang="fr-FR" sz="1600" dirty="0">
                <a:latin typeface="Aptos Display" panose="020B0004020202020204" pitchFamily="34" charset="0"/>
                <a:cs typeface="HG꼬딕씨_Pro 40g" charset="0"/>
              </a:rPr>
              <a:t>240,000 </a:t>
            </a:r>
            <a:r>
              <a:rPr lang="fr-FR" altLang="fr-FR" sz="1600" dirty="0" err="1">
                <a:latin typeface="Aptos Display" panose="020B0004020202020204" pitchFamily="34" charset="0"/>
                <a:cs typeface="HG꼬딕씨_Pro 40g" charset="0"/>
              </a:rPr>
              <a:t>visitors</a:t>
            </a:r>
            <a:r>
              <a:rPr lang="fr-FR" altLang="fr-FR" sz="1600" dirty="0">
                <a:latin typeface="Aptos Display" panose="020B0004020202020204" pitchFamily="34" charset="0"/>
                <a:cs typeface="HG꼬딕씨_Pro 40g" charset="0"/>
              </a:rPr>
              <a:t> / </a:t>
            </a:r>
            <a:r>
              <a:rPr lang="fr-FR" altLang="fr-FR" sz="1600" dirty="0" err="1">
                <a:latin typeface="Aptos Display" panose="020B0004020202020204" pitchFamily="34" charset="0"/>
                <a:cs typeface="HG꼬딕씨_Pro 40g" charset="0"/>
              </a:rPr>
              <a:t>year</a:t>
            </a:r>
            <a:r>
              <a:rPr lang="fr-FR" altLang="fr-FR" sz="1600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sz="1600" dirty="0" err="1">
                <a:latin typeface="Aptos Display" panose="020B0004020202020204" pitchFamily="34" charset="0"/>
                <a:cs typeface="HG꼬딕씨_Pro 40g" charset="0"/>
              </a:rPr>
              <a:t>prior</a:t>
            </a:r>
            <a:r>
              <a:rPr lang="fr-FR" altLang="fr-FR" sz="1600" dirty="0">
                <a:latin typeface="Aptos Display" panose="020B0004020202020204" pitchFamily="34" charset="0"/>
                <a:cs typeface="HG꼬딕씨_Pro 40g" charset="0"/>
              </a:rPr>
              <a:t> to WW1 Centennial</a:t>
            </a:r>
          </a:p>
          <a:p>
            <a:pPr hangingPunct="1">
              <a:lnSpc>
                <a:spcPct val="130000"/>
              </a:lnSpc>
              <a:buClr>
                <a:srgbClr val="262626"/>
              </a:buClr>
              <a:buSzPct val="45000"/>
              <a:buFont typeface="StarSymbol" charset="0"/>
              <a:buChar char="-"/>
            </a:pPr>
            <a:r>
              <a:rPr lang="fr-FR" altLang="fr-FR" sz="1600" dirty="0">
                <a:latin typeface="Aptos Display" panose="020B0004020202020204" pitchFamily="34" charset="0"/>
                <a:cs typeface="HG꼬딕씨_Pro 40g" charset="0"/>
              </a:rPr>
              <a:t>1,8 million euros </a:t>
            </a:r>
            <a:r>
              <a:rPr lang="fr-FR" altLang="fr-FR" sz="1600" dirty="0" err="1">
                <a:latin typeface="Aptos Display" panose="020B0004020202020204" pitchFamily="34" charset="0"/>
                <a:cs typeface="HG꼬딕씨_Pro 40g" charset="0"/>
              </a:rPr>
              <a:t>restoration</a:t>
            </a:r>
            <a:endParaRPr lang="fr-FR" altLang="fr-FR" sz="1600" dirty="0">
              <a:latin typeface="Aptos Display" panose="020B0004020202020204" pitchFamily="34" charset="0"/>
              <a:cs typeface="HG꼬딕씨_Pro 40g" charset="0"/>
            </a:endParaRPr>
          </a:p>
          <a:p>
            <a:pPr hangingPunct="1">
              <a:lnSpc>
                <a:spcPct val="130000"/>
              </a:lnSpc>
              <a:buClr>
                <a:srgbClr val="262626"/>
              </a:buClr>
              <a:buSzPct val="45000"/>
              <a:buFont typeface="StarSymbol" charset="0"/>
              <a:buChar char="-"/>
            </a:pPr>
            <a:r>
              <a:rPr lang="fr-FR" altLang="fr-FR" sz="1600" dirty="0">
                <a:latin typeface="Aptos Display" panose="020B0004020202020204" pitchFamily="34" charset="0"/>
                <a:cs typeface="HG꼬딕씨_Pro 40g" charset="0"/>
              </a:rPr>
              <a:t>500,000 </a:t>
            </a:r>
            <a:r>
              <a:rPr lang="fr-FR" altLang="fr-FR" sz="1600" dirty="0" err="1">
                <a:latin typeface="Aptos Display" panose="020B0004020202020204" pitchFamily="34" charset="0"/>
                <a:cs typeface="HG꼬딕씨_Pro 40g" charset="0"/>
              </a:rPr>
              <a:t>visitors</a:t>
            </a:r>
            <a:r>
              <a:rPr lang="fr-FR" altLang="fr-FR" sz="1600" dirty="0">
                <a:latin typeface="Aptos Display" panose="020B0004020202020204" pitchFamily="34" charset="0"/>
                <a:cs typeface="HG꼬딕씨_Pro 40g" charset="0"/>
              </a:rPr>
              <a:t> in 2016 </a:t>
            </a:r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2BA83450-C54B-7F40-6EE5-DB7658CA5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1174750"/>
            <a:ext cx="5149850" cy="329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55980AC2-CC39-6D72-E7B9-0B71AE89B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727325"/>
            <a:ext cx="5372100" cy="357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C337A02-9A70-BDB1-6637-AC27AFF79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523" y="6194201"/>
            <a:ext cx="2250757" cy="58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F755EC9-2526-2524-DAA6-E655212BA045}"/>
              </a:ext>
            </a:extLst>
          </p:cNvPr>
          <p:cNvSpPr txBox="1"/>
          <p:nvPr/>
        </p:nvSpPr>
        <p:spPr>
          <a:xfrm>
            <a:off x="1767840" y="90065"/>
            <a:ext cx="865632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accent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European War Heritage Working Group – Prague Sept. 2025</a:t>
            </a:r>
            <a:endParaRPr lang="en-US" b="1" dirty="0">
              <a:solidFill>
                <a:schemeClr val="accent1"/>
              </a:solidFill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2000" i="1" dirty="0"/>
              <a:t>What has been done in the past and what is planned in the future?</a:t>
            </a:r>
            <a:r>
              <a:rPr lang="en-US" i="1" dirty="0"/>
              <a:t> </a:t>
            </a:r>
            <a:endParaRPr lang="fr-FR" i="1" dirty="0"/>
          </a:p>
          <a:p>
            <a:pPr algn="ctr">
              <a:buNone/>
            </a:pPr>
            <a:endParaRPr lang="en-US" sz="1800" b="1" dirty="0">
              <a:solidFill>
                <a:schemeClr val="accent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pPr algn="ctr">
              <a:buNone/>
            </a:pPr>
            <a:endParaRPr lang="en-US" b="1" dirty="0">
              <a:solidFill>
                <a:schemeClr val="accent1"/>
              </a:solidFill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pPr algn="ctr">
              <a:buNone/>
            </a:pPr>
            <a:endParaRPr lang="en-US" sz="1800" b="1" dirty="0">
              <a:solidFill>
                <a:schemeClr val="accent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pPr algn="ctr">
              <a:buNone/>
            </a:pPr>
            <a:endParaRPr lang="en-US" b="1" dirty="0">
              <a:solidFill>
                <a:schemeClr val="accent1"/>
              </a:solidFill>
              <a:latin typeface="Aptos Display" panose="020B0004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>
            <a:extLst>
              <a:ext uri="{FF2B5EF4-FFF2-40B4-BE49-F238E27FC236}">
                <a16:creationId xmlns:a16="http://schemas.microsoft.com/office/drawing/2014/main" id="{87C1CF68-7E87-29F6-824F-7A773B363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169" y="727075"/>
            <a:ext cx="4040188" cy="540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03AE08EE-5407-B73C-6A6B-DC7C9FB49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3429000"/>
            <a:ext cx="6848475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Rectangle 4">
            <a:extLst>
              <a:ext uri="{FF2B5EF4-FFF2-40B4-BE49-F238E27FC236}">
                <a16:creationId xmlns:a16="http://schemas.microsoft.com/office/drawing/2014/main" id="{4C6729C9-79DC-251A-965A-EF8BD7ABA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177925"/>
            <a:ext cx="5681662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285750"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30000"/>
              </a:lnSpc>
            </a:pP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Post-Covid </a:t>
            </a: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measures</a:t>
            </a:r>
            <a:endParaRPr lang="fr-FR" altLang="fr-FR" b="1" dirty="0">
              <a:latin typeface="Aptos Display" panose="020B0004020202020204" pitchFamily="34" charset="0"/>
              <a:cs typeface="HG꼬딕씨_Pro 40g" charset="0"/>
            </a:endParaRPr>
          </a:p>
          <a:p>
            <a:pPr hangingPunct="1">
              <a:lnSpc>
                <a:spcPct val="130000"/>
              </a:lnSpc>
              <a:buClr>
                <a:srgbClr val="262626"/>
              </a:buClr>
              <a:buFont typeface="StarSymbol" charset="0"/>
              <a:buChar char="-"/>
            </a:pPr>
            <a:r>
              <a:rPr lang="fr-FR" altLang="fr-FR" sz="1600" b="1" dirty="0">
                <a:latin typeface="Aptos Display" panose="020B0004020202020204" pitchFamily="34" charset="0"/>
                <a:cs typeface="HG꼬딕씨_Pro 40g" charset="0"/>
              </a:rPr>
              <a:t>Recruitment of </a:t>
            </a:r>
            <a:r>
              <a:rPr lang="fr-FR" altLang="fr-FR" sz="1600" b="1" dirty="0" err="1">
                <a:latin typeface="Aptos Display" panose="020B0004020202020204" pitchFamily="34" charset="0"/>
                <a:cs typeface="HG꼬딕씨_Pro 40g" charset="0"/>
              </a:rPr>
              <a:t>mediators</a:t>
            </a:r>
            <a:r>
              <a:rPr lang="fr-FR" altLang="fr-FR" sz="1600" b="1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sz="1600" b="1" dirty="0" err="1">
                <a:latin typeface="Aptos Display" panose="020B0004020202020204" pitchFamily="34" charset="0"/>
                <a:cs typeface="HG꼬딕씨_Pro 40g" charset="0"/>
              </a:rPr>
              <a:t>implementing</a:t>
            </a:r>
            <a:r>
              <a:rPr lang="fr-FR" altLang="fr-FR" sz="1600" b="1" dirty="0">
                <a:latin typeface="Aptos Display" panose="020B0004020202020204" pitchFamily="34" charset="0"/>
                <a:cs typeface="HG꼬딕씨_Pro 40g" charset="0"/>
              </a:rPr>
              <a:t> a </a:t>
            </a:r>
            <a:r>
              <a:rPr lang="fr-FR" altLang="fr-FR" sz="1600" b="1" dirty="0" err="1">
                <a:latin typeface="Aptos Display" panose="020B0004020202020204" pitchFamily="34" charset="0"/>
                <a:cs typeface="HG꼬딕씨_Pro 40g" charset="0"/>
              </a:rPr>
              <a:t>riddle</a:t>
            </a:r>
            <a:r>
              <a:rPr lang="fr-FR" altLang="fr-FR" sz="1600" b="1" dirty="0">
                <a:latin typeface="Aptos Display" panose="020B0004020202020204" pitchFamily="34" charset="0"/>
                <a:cs typeface="HG꼬딕씨_Pro 40g" charset="0"/>
              </a:rPr>
              <a:t> trail</a:t>
            </a:r>
          </a:p>
          <a:p>
            <a:pPr hangingPunct="1">
              <a:lnSpc>
                <a:spcPct val="130000"/>
              </a:lnSpc>
              <a:buClr>
                <a:srgbClr val="262626"/>
              </a:buClr>
              <a:buFont typeface="StarSymbol" charset="0"/>
              <a:buChar char="-"/>
            </a:pPr>
            <a:r>
              <a:rPr lang="fr-FR" altLang="fr-FR" sz="1600" b="1" dirty="0" err="1">
                <a:latin typeface="Aptos Display" panose="020B0004020202020204" pitchFamily="34" charset="0"/>
                <a:cs typeface="HG꼬딕씨_Pro 40g" charset="0"/>
              </a:rPr>
              <a:t>Baludik</a:t>
            </a:r>
            <a:r>
              <a:rPr lang="fr-FR" altLang="fr-FR" sz="1600" b="1" dirty="0">
                <a:latin typeface="Aptos Display" panose="020B0004020202020204" pitchFamily="34" charset="0"/>
                <a:cs typeface="HG꼬딕씨_Pro 40g" charset="0"/>
              </a:rPr>
              <a:t> app on site </a:t>
            </a:r>
            <a:r>
              <a:rPr lang="fr-FR" altLang="fr-FR" sz="1600" b="1" dirty="0" err="1">
                <a:latin typeface="Aptos Display" panose="020B0004020202020204" pitchFamily="34" charset="0"/>
                <a:cs typeface="HG꼬딕씨_Pro 40g" charset="0"/>
              </a:rPr>
              <a:t>based</a:t>
            </a:r>
            <a:r>
              <a:rPr lang="fr-FR" altLang="fr-FR" sz="1600" b="1" dirty="0">
                <a:latin typeface="Aptos Display" panose="020B0004020202020204" pitchFamily="34" charset="0"/>
                <a:cs typeface="HG꼬딕씨_Pro 40g" charset="0"/>
              </a:rPr>
              <a:t> on the </a:t>
            </a:r>
            <a:r>
              <a:rPr lang="fr-FR" altLang="fr-FR" sz="1600" b="1" dirty="0" err="1">
                <a:latin typeface="Aptos Display" panose="020B0004020202020204" pitchFamily="34" charset="0"/>
                <a:cs typeface="HG꼬딕씨_Pro 40g" charset="0"/>
              </a:rPr>
              <a:t>riddle</a:t>
            </a:r>
            <a:r>
              <a:rPr lang="fr-FR" altLang="fr-FR" sz="1600" b="1" dirty="0">
                <a:latin typeface="Aptos Display" panose="020B0004020202020204" pitchFamily="34" charset="0"/>
                <a:cs typeface="HG꼬딕씨_Pro 40g" charset="0"/>
              </a:rPr>
              <a:t> trail</a:t>
            </a:r>
          </a:p>
          <a:p>
            <a:pPr hangingPunct="1">
              <a:lnSpc>
                <a:spcPct val="130000"/>
              </a:lnSpc>
              <a:buClrTx/>
              <a:buSzTx/>
              <a:buFontTx/>
              <a:buNone/>
            </a:pPr>
            <a:endParaRPr lang="fr-FR" altLang="fr-FR" sz="1600" dirty="0">
              <a:latin typeface="Times New Roman" panose="02020603050405020304" pitchFamily="18" charset="0"/>
              <a:cs typeface="HG꼬딕씨_Pro 40g" charset="0"/>
            </a:endParaRPr>
          </a:p>
          <a:p>
            <a:pPr hangingPunct="1">
              <a:lnSpc>
                <a:spcPct val="130000"/>
              </a:lnSpc>
              <a:buClrTx/>
              <a:buSzTx/>
              <a:buFontTx/>
              <a:buNone/>
            </a:pPr>
            <a:endParaRPr lang="fr-FR" altLang="fr-FR" sz="1600" dirty="0">
              <a:latin typeface="Times New Roman" panose="02020603050405020304" pitchFamily="18" charset="0"/>
              <a:cs typeface="HG꼬딕씨_Pro 40g" charset="0"/>
            </a:endParaRPr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53031525-94EB-E66B-784E-FBFA60694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2384425"/>
            <a:ext cx="5060950" cy="160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4F702BB-CF37-3227-9720-67FD4C700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523" y="6194201"/>
            <a:ext cx="2250757" cy="58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DDFBB55-B0DB-5442-A585-6FABBA06E689}"/>
              </a:ext>
            </a:extLst>
          </p:cNvPr>
          <p:cNvSpPr txBox="1"/>
          <p:nvPr/>
        </p:nvSpPr>
        <p:spPr>
          <a:xfrm>
            <a:off x="1767840" y="90065"/>
            <a:ext cx="865632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accent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European War Heritage Working Group – Prague Sept. 2025</a:t>
            </a:r>
            <a:endParaRPr lang="en-US" b="1" dirty="0">
              <a:solidFill>
                <a:schemeClr val="accent1"/>
              </a:solidFill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2000" i="1" dirty="0"/>
              <a:t>What has been done in the past and what is planned in the future?</a:t>
            </a:r>
            <a:r>
              <a:rPr lang="en-US" i="1" dirty="0"/>
              <a:t> </a:t>
            </a:r>
            <a:endParaRPr lang="fr-FR" i="1" dirty="0"/>
          </a:p>
          <a:p>
            <a:pPr algn="ctr">
              <a:buNone/>
            </a:pPr>
            <a:endParaRPr lang="en-US" sz="1800" b="1" dirty="0">
              <a:solidFill>
                <a:schemeClr val="accent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pPr algn="ctr">
              <a:buNone/>
            </a:pPr>
            <a:endParaRPr lang="en-US" b="1" dirty="0">
              <a:solidFill>
                <a:schemeClr val="accent1"/>
              </a:solidFill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pPr algn="ctr">
              <a:buNone/>
            </a:pPr>
            <a:endParaRPr lang="en-US" sz="1800" b="1" dirty="0">
              <a:solidFill>
                <a:schemeClr val="accent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pPr algn="ctr">
              <a:buNone/>
            </a:pPr>
            <a:endParaRPr lang="en-US" b="1" dirty="0">
              <a:solidFill>
                <a:schemeClr val="accent1"/>
              </a:solidFill>
              <a:latin typeface="Aptos Display" panose="020B0004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8FB0BB0-F03E-65A1-A258-1F0A12851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0" y="1204689"/>
            <a:ext cx="6176963" cy="498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285750"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30000"/>
              </a:lnSpc>
            </a:pP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One of 13 national </a:t>
            </a: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ONaCVG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Baludik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 applications, the Douaumont </a:t>
            </a: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cemetery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 application </a:t>
            </a: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creates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 an alternative </a:t>
            </a: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personal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learning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experience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 about the </a:t>
            </a: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war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through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 the </a:t>
            </a: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personal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 histories of </a:t>
            </a: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soldiers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buried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there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: </a:t>
            </a:r>
          </a:p>
          <a:p>
            <a:pPr hangingPunct="1">
              <a:lnSpc>
                <a:spcPct val="130000"/>
              </a:lnSpc>
              <a:buClr>
                <a:srgbClr val="262626"/>
              </a:buClr>
              <a:buFont typeface="StarSymbol" charset="0"/>
              <a:buChar char="-"/>
            </a:pPr>
            <a:r>
              <a:rPr lang="fr-FR" altLang="fr-FR" dirty="0">
                <a:latin typeface="Aptos Display" panose="020B0004020202020204" pitchFamily="34" charset="0"/>
                <a:cs typeface="HG꼬딕씨_Pro 40g" charset="0"/>
              </a:rPr>
              <a:t>brigadier </a:t>
            </a:r>
            <a:r>
              <a:rPr lang="fr-FR" altLang="fr-FR" dirty="0" err="1">
                <a:latin typeface="Aptos Display" panose="020B0004020202020204" pitchFamily="34" charset="0"/>
                <a:cs typeface="HG꼬딕씨_Pro 40g" charset="0"/>
              </a:rPr>
              <a:t>general</a:t>
            </a:r>
            <a:r>
              <a:rPr lang="fr-FR" altLang="fr-FR" dirty="0">
                <a:latin typeface="Aptos Display" panose="020B0004020202020204" pitchFamily="34" charset="0"/>
                <a:cs typeface="HG꼬딕씨_Pro 40g" charset="0"/>
              </a:rPr>
              <a:t> Ernest </a:t>
            </a:r>
            <a:r>
              <a:rPr lang="fr-FR" altLang="fr-FR" dirty="0" err="1">
                <a:latin typeface="Aptos Display" panose="020B0004020202020204" pitchFamily="34" charset="0"/>
                <a:cs typeface="HG꼬딕씨_Pro 40g" charset="0"/>
              </a:rPr>
              <a:t>Anselin</a:t>
            </a:r>
            <a:r>
              <a:rPr lang="fr-FR" altLang="fr-FR" dirty="0">
                <a:latin typeface="Aptos Display" panose="020B0004020202020204" pitchFamily="34" charset="0"/>
                <a:cs typeface="HG꼬딕씨_Pro 40g" charset="0"/>
              </a:rPr>
              <a:t>, </a:t>
            </a:r>
            <a:r>
              <a:rPr lang="fr-FR" altLang="fr-FR" dirty="0" err="1">
                <a:latin typeface="Aptos Display" panose="020B0004020202020204" pitchFamily="34" charset="0"/>
                <a:cs typeface="HG꼬딕씨_Pro 40g" charset="0"/>
              </a:rPr>
              <a:t>who</a:t>
            </a:r>
            <a:r>
              <a:rPr lang="fr-FR" altLang="fr-FR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dirty="0" err="1">
                <a:latin typeface="Aptos Display" panose="020B0004020202020204" pitchFamily="34" charset="0"/>
                <a:cs typeface="HG꼬딕씨_Pro 40g" charset="0"/>
              </a:rPr>
              <a:t>died</a:t>
            </a:r>
            <a:r>
              <a:rPr lang="fr-FR" altLang="fr-FR" dirty="0">
                <a:latin typeface="Aptos Display" panose="020B0004020202020204" pitchFamily="34" charset="0"/>
                <a:cs typeface="HG꼬딕씨_Pro 40g" charset="0"/>
              </a:rPr>
              <a:t> in combat in Verdun</a:t>
            </a:r>
          </a:p>
          <a:p>
            <a:pPr hangingPunct="1">
              <a:lnSpc>
                <a:spcPct val="130000"/>
              </a:lnSpc>
              <a:buClr>
                <a:srgbClr val="262626"/>
              </a:buClr>
              <a:buFont typeface="StarSymbol" charset="0"/>
              <a:buChar char="-"/>
            </a:pPr>
            <a:r>
              <a:rPr lang="fr-FR" altLang="fr-FR" dirty="0" err="1">
                <a:latin typeface="Aptos Display" panose="020B0004020202020204" pitchFamily="34" charset="0"/>
                <a:cs typeface="HG꼬딕씨_Pro 40g" charset="0"/>
              </a:rPr>
              <a:t>private</a:t>
            </a:r>
            <a:r>
              <a:rPr lang="fr-FR" altLang="fr-FR" dirty="0">
                <a:latin typeface="Aptos Display" panose="020B0004020202020204" pitchFamily="34" charset="0"/>
                <a:cs typeface="HG꼬딕씨_Pro 40g" charset="0"/>
              </a:rPr>
              <a:t> Achache, a </a:t>
            </a:r>
            <a:r>
              <a:rPr lang="fr-FR" altLang="fr-FR" dirty="0" err="1">
                <a:latin typeface="Aptos Display" panose="020B0004020202020204" pitchFamily="34" charset="0"/>
                <a:cs typeface="HG꼬딕씨_Pro 40g" charset="0"/>
              </a:rPr>
              <a:t>Jewish</a:t>
            </a:r>
            <a:r>
              <a:rPr lang="fr-FR" altLang="fr-FR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dirty="0" err="1">
                <a:latin typeface="Aptos Display" panose="020B0004020202020204" pitchFamily="34" charset="0"/>
                <a:cs typeface="HG꼬딕씨_Pro 40g" charset="0"/>
              </a:rPr>
              <a:t>soldier</a:t>
            </a:r>
            <a:endParaRPr lang="fr-FR" altLang="fr-FR" dirty="0">
              <a:latin typeface="Aptos Display" panose="020B0004020202020204" pitchFamily="34" charset="0"/>
              <a:cs typeface="HG꼬딕씨_Pro 40g" charset="0"/>
            </a:endParaRPr>
          </a:p>
          <a:p>
            <a:pPr hangingPunct="1">
              <a:lnSpc>
                <a:spcPct val="130000"/>
              </a:lnSpc>
              <a:buClr>
                <a:srgbClr val="262626"/>
              </a:buClr>
              <a:buFont typeface="StarSymbol" charset="0"/>
              <a:buChar char="-"/>
            </a:pPr>
            <a:r>
              <a:rPr lang="fr-FR" altLang="fr-FR" dirty="0" err="1">
                <a:latin typeface="Aptos Display" panose="020B0004020202020204" pitchFamily="34" charset="0"/>
                <a:cs typeface="HG꼬딕씨_Pro 40g" charset="0"/>
              </a:rPr>
              <a:t>private</a:t>
            </a:r>
            <a:r>
              <a:rPr lang="fr-FR" altLang="fr-FR" dirty="0">
                <a:latin typeface="Aptos Display" panose="020B0004020202020204" pitchFamily="34" charset="0"/>
                <a:cs typeface="HG꼬딕씨_Pro 40g" charset="0"/>
              </a:rPr>
              <a:t> Marche, a </a:t>
            </a:r>
            <a:r>
              <a:rPr lang="fr-FR" altLang="fr-FR" dirty="0" err="1">
                <a:latin typeface="Aptos Display" panose="020B0004020202020204" pitchFamily="34" charset="0"/>
                <a:cs typeface="HG꼬딕씨_Pro 40g" charset="0"/>
              </a:rPr>
              <a:t>military</a:t>
            </a:r>
            <a:r>
              <a:rPr lang="fr-FR" altLang="fr-FR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dirty="0" err="1">
                <a:latin typeface="Aptos Display" panose="020B0004020202020204" pitchFamily="34" charset="0"/>
                <a:cs typeface="HG꼬딕씨_Pro 40g" charset="0"/>
              </a:rPr>
              <a:t>courier</a:t>
            </a:r>
            <a:r>
              <a:rPr lang="fr-FR" altLang="fr-FR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dirty="0" err="1">
                <a:latin typeface="Aptos Display" panose="020B0004020202020204" pitchFamily="34" charset="0"/>
                <a:cs typeface="HG꼬딕씨_Pro 40g" charset="0"/>
              </a:rPr>
              <a:t>who</a:t>
            </a:r>
            <a:r>
              <a:rPr lang="fr-FR" altLang="fr-FR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dirty="0" err="1">
                <a:latin typeface="Aptos Display" panose="020B0004020202020204" pitchFamily="34" charset="0"/>
                <a:cs typeface="HG꼬딕씨_Pro 40g" charset="0"/>
              </a:rPr>
              <a:t>died</a:t>
            </a:r>
            <a:r>
              <a:rPr lang="fr-FR" altLang="fr-FR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dirty="0" err="1">
                <a:latin typeface="Aptos Display" panose="020B0004020202020204" pitchFamily="34" charset="0"/>
                <a:cs typeface="HG꼬딕씨_Pro 40g" charset="0"/>
              </a:rPr>
              <a:t>while</a:t>
            </a:r>
            <a:r>
              <a:rPr lang="fr-FR" altLang="fr-FR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dirty="0" err="1">
                <a:latin typeface="Aptos Display" panose="020B0004020202020204" pitchFamily="34" charset="0"/>
                <a:cs typeface="HG꼬딕씨_Pro 40g" charset="0"/>
              </a:rPr>
              <a:t>delivering</a:t>
            </a:r>
            <a:r>
              <a:rPr lang="fr-FR" altLang="fr-FR" dirty="0">
                <a:latin typeface="Aptos Display" panose="020B0004020202020204" pitchFamily="34" charset="0"/>
                <a:cs typeface="HG꼬딕씨_Pro 40g" charset="0"/>
              </a:rPr>
              <a:t> a </a:t>
            </a:r>
            <a:r>
              <a:rPr lang="fr-FR" altLang="fr-FR" dirty="0" err="1">
                <a:latin typeface="Aptos Display" panose="020B0004020202020204" pitchFamily="34" charset="0"/>
                <a:cs typeface="HG꼬딕씨_Pro 40g" charset="0"/>
              </a:rPr>
              <a:t>letter</a:t>
            </a:r>
            <a:endParaRPr lang="fr-FR" altLang="fr-FR" dirty="0">
              <a:latin typeface="Aptos Display" panose="020B0004020202020204" pitchFamily="34" charset="0"/>
              <a:cs typeface="HG꼬딕씨_Pro 40g" charset="0"/>
            </a:endParaRPr>
          </a:p>
          <a:p>
            <a:pPr hangingPunct="1">
              <a:lnSpc>
                <a:spcPct val="130000"/>
              </a:lnSpc>
              <a:buClr>
                <a:srgbClr val="262626"/>
              </a:buClr>
              <a:buFont typeface="StarSymbol" charset="0"/>
              <a:buChar char="-"/>
            </a:pPr>
            <a:r>
              <a:rPr lang="fr-FR" altLang="fr-FR" dirty="0" err="1">
                <a:latin typeface="Aptos Display" panose="020B0004020202020204" pitchFamily="34" charset="0"/>
                <a:cs typeface="HG꼬딕씨_Pro 40g" charset="0"/>
              </a:rPr>
              <a:t>captain</a:t>
            </a:r>
            <a:r>
              <a:rPr lang="fr-FR" altLang="fr-FR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dirty="0" err="1">
                <a:latin typeface="Aptos Display" panose="020B0004020202020204" pitchFamily="34" charset="0"/>
                <a:cs typeface="HG꼬딕씨_Pro 40g" charset="0"/>
              </a:rPr>
              <a:t>Millant</a:t>
            </a:r>
            <a:r>
              <a:rPr lang="fr-FR" altLang="fr-FR" dirty="0">
                <a:latin typeface="Aptos Display" panose="020B0004020202020204" pitchFamily="34" charset="0"/>
                <a:cs typeface="HG꼬딕씨_Pro 40g" charset="0"/>
              </a:rPr>
              <a:t>, </a:t>
            </a:r>
            <a:r>
              <a:rPr lang="fr-FR" altLang="fr-FR" dirty="0" err="1">
                <a:latin typeface="Aptos Display" panose="020B0004020202020204" pitchFamily="34" charset="0"/>
                <a:cs typeface="HG꼬딕씨_Pro 40g" charset="0"/>
              </a:rPr>
              <a:t>who</a:t>
            </a:r>
            <a:r>
              <a:rPr lang="fr-FR" altLang="fr-FR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dirty="0" err="1">
                <a:latin typeface="Aptos Display" panose="020B0004020202020204" pitchFamily="34" charset="0"/>
                <a:cs typeface="HG꼬딕씨_Pro 40g" charset="0"/>
              </a:rPr>
              <a:t>was</a:t>
            </a:r>
            <a:r>
              <a:rPr lang="fr-FR" altLang="fr-FR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dirty="0" err="1">
                <a:latin typeface="Aptos Display" panose="020B0004020202020204" pitchFamily="34" charset="0"/>
                <a:cs typeface="HG꼬딕씨_Pro 40g" charset="0"/>
              </a:rPr>
              <a:t>executed</a:t>
            </a:r>
            <a:r>
              <a:rPr lang="fr-FR" altLang="fr-FR" dirty="0">
                <a:latin typeface="Aptos Display" panose="020B0004020202020204" pitchFamily="34" charset="0"/>
                <a:cs typeface="HG꼬딕씨_Pro 40g" charset="0"/>
              </a:rPr>
              <a:t> for </a:t>
            </a:r>
            <a:r>
              <a:rPr lang="fr-FR" altLang="fr-FR" dirty="0" err="1">
                <a:latin typeface="Aptos Display" panose="020B0004020202020204" pitchFamily="34" charset="0"/>
                <a:cs typeface="HG꼬딕씨_Pro 40g" charset="0"/>
              </a:rPr>
              <a:t>retreating</a:t>
            </a:r>
            <a:r>
              <a:rPr lang="fr-FR" altLang="fr-FR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dirty="0" err="1">
                <a:latin typeface="Aptos Display" panose="020B0004020202020204" pitchFamily="34" charset="0"/>
                <a:cs typeface="HG꼬딕씨_Pro 40g" charset="0"/>
              </a:rPr>
              <a:t>with</a:t>
            </a:r>
            <a:r>
              <a:rPr lang="fr-FR" altLang="fr-FR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dirty="0" err="1">
                <a:latin typeface="Aptos Display" panose="020B0004020202020204" pitchFamily="34" charset="0"/>
                <a:cs typeface="HG꼬딕씨_Pro 40g" charset="0"/>
              </a:rPr>
              <a:t>his</a:t>
            </a:r>
            <a:r>
              <a:rPr lang="fr-FR" altLang="fr-FR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dirty="0" err="1">
                <a:latin typeface="Aptos Display" panose="020B0004020202020204" pitchFamily="34" charset="0"/>
                <a:cs typeface="HG꼬딕씨_Pro 40g" charset="0"/>
              </a:rPr>
              <a:t>company</a:t>
            </a:r>
            <a:r>
              <a:rPr lang="fr-FR" altLang="fr-FR" dirty="0">
                <a:latin typeface="Aptos Display" panose="020B0004020202020204" pitchFamily="34" charset="0"/>
                <a:cs typeface="HG꼬딕씨_Pro 40g" charset="0"/>
              </a:rPr>
              <a:t> and </a:t>
            </a:r>
            <a:r>
              <a:rPr lang="fr-FR" altLang="fr-FR" dirty="0" err="1">
                <a:latin typeface="Aptos Display" panose="020B0004020202020204" pitchFamily="34" charset="0"/>
                <a:cs typeface="HG꼬딕씨_Pro 40g" charset="0"/>
              </a:rPr>
              <a:t>was</a:t>
            </a:r>
            <a:r>
              <a:rPr lang="fr-FR" altLang="fr-FR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dirty="0" err="1">
                <a:latin typeface="Aptos Display" panose="020B0004020202020204" pitchFamily="34" charset="0"/>
                <a:cs typeface="HG꼬딕씨_Pro 40g" charset="0"/>
              </a:rPr>
              <a:t>later</a:t>
            </a:r>
            <a:r>
              <a:rPr lang="fr-FR" altLang="fr-FR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dirty="0" err="1">
                <a:latin typeface="Aptos Display" panose="020B0004020202020204" pitchFamily="34" charset="0"/>
                <a:cs typeface="HG꼬딕씨_Pro 40g" charset="0"/>
              </a:rPr>
              <a:t>rehabilitated</a:t>
            </a:r>
            <a:endParaRPr lang="fr-FR" altLang="fr-FR" dirty="0">
              <a:latin typeface="Aptos Display" panose="020B0004020202020204" pitchFamily="34" charset="0"/>
              <a:cs typeface="HG꼬딕씨_Pro 40g" charset="0"/>
            </a:endParaRPr>
          </a:p>
          <a:p>
            <a:pPr hangingPunct="1">
              <a:lnSpc>
                <a:spcPct val="130000"/>
              </a:lnSpc>
              <a:buClr>
                <a:srgbClr val="262626"/>
              </a:buClr>
              <a:buFont typeface="StarSymbol" charset="0"/>
              <a:buChar char="-"/>
            </a:pPr>
            <a:r>
              <a:rPr lang="fr-FR" altLang="fr-FR" dirty="0" err="1">
                <a:latin typeface="Aptos Display" panose="020B0004020202020204" pitchFamily="34" charset="0"/>
                <a:cs typeface="HG꼬딕씨_Pro 40g" charset="0"/>
              </a:rPr>
              <a:t>private</a:t>
            </a:r>
            <a:r>
              <a:rPr lang="fr-FR" altLang="fr-FR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dirty="0" err="1">
                <a:latin typeface="Aptos Display" panose="020B0004020202020204" pitchFamily="34" charset="0"/>
                <a:cs typeface="HG꼬딕씨_Pro 40g" charset="0"/>
              </a:rPr>
              <a:t>Zerzour</a:t>
            </a:r>
            <a:r>
              <a:rPr lang="fr-FR" altLang="fr-FR" dirty="0">
                <a:latin typeface="Aptos Display" panose="020B0004020202020204" pitchFamily="34" charset="0"/>
                <a:cs typeface="HG꼬딕씨_Pro 40g" charset="0"/>
              </a:rPr>
              <a:t>, an Algerian “tirailleur”</a:t>
            </a:r>
          </a:p>
          <a:p>
            <a:pPr hangingPunct="1">
              <a:lnSpc>
                <a:spcPct val="130000"/>
              </a:lnSpc>
              <a:buClr>
                <a:srgbClr val="262626"/>
              </a:buClr>
              <a:buFont typeface="StarSymbol" charset="0"/>
              <a:buChar char="-"/>
            </a:pPr>
            <a:r>
              <a:rPr lang="fr-FR" altLang="fr-FR" dirty="0" err="1">
                <a:latin typeface="Aptos Display" panose="020B0004020202020204" pitchFamily="34" charset="0"/>
                <a:cs typeface="HG꼬딕씨_Pro 40g" charset="0"/>
              </a:rPr>
              <a:t>private</a:t>
            </a:r>
            <a:r>
              <a:rPr lang="fr-FR" altLang="fr-FR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dirty="0" err="1">
                <a:latin typeface="Aptos Display" panose="020B0004020202020204" pitchFamily="34" charset="0"/>
                <a:cs typeface="HG꼬딕씨_Pro 40g" charset="0"/>
              </a:rPr>
              <a:t>Giansily</a:t>
            </a:r>
            <a:r>
              <a:rPr lang="fr-FR" altLang="fr-FR" dirty="0">
                <a:latin typeface="Aptos Display" panose="020B0004020202020204" pitchFamily="34" charset="0"/>
                <a:cs typeface="HG꼬딕씨_Pro 40g" charset="0"/>
              </a:rPr>
              <a:t>, </a:t>
            </a:r>
            <a:r>
              <a:rPr lang="fr-FR" altLang="fr-FR" dirty="0" err="1">
                <a:latin typeface="Aptos Display" panose="020B0004020202020204" pitchFamily="34" charset="0"/>
                <a:cs typeface="HG꼬딕씨_Pro 40g" charset="0"/>
              </a:rPr>
              <a:t>identified</a:t>
            </a:r>
            <a:r>
              <a:rPr lang="fr-FR" altLang="fr-FR" dirty="0">
                <a:latin typeface="Aptos Display" panose="020B0004020202020204" pitchFamily="34" charset="0"/>
                <a:cs typeface="HG꼬딕씨_Pro 40g" charset="0"/>
              </a:rPr>
              <a:t> in a mass grave </a:t>
            </a:r>
            <a:r>
              <a:rPr lang="fr-FR" altLang="fr-FR" dirty="0" err="1">
                <a:latin typeface="Aptos Display" panose="020B0004020202020204" pitchFamily="34" charset="0"/>
                <a:cs typeface="HG꼬딕씨_Pro 40g" charset="0"/>
              </a:rPr>
              <a:t>thanks</a:t>
            </a:r>
            <a:r>
              <a:rPr lang="fr-FR" altLang="fr-FR" dirty="0">
                <a:latin typeface="Aptos Display" panose="020B0004020202020204" pitchFamily="34" charset="0"/>
                <a:cs typeface="HG꼬딕씨_Pro 40g" charset="0"/>
              </a:rPr>
              <a:t> to a </a:t>
            </a:r>
            <a:r>
              <a:rPr lang="fr-FR" altLang="fr-FR" dirty="0" err="1">
                <a:latin typeface="Aptos Display" panose="020B0004020202020204" pitchFamily="34" charset="0"/>
                <a:cs typeface="HG꼬딕씨_Pro 40g" charset="0"/>
              </a:rPr>
              <a:t>paybook</a:t>
            </a:r>
            <a:r>
              <a:rPr lang="fr-FR" altLang="fr-FR" dirty="0">
                <a:latin typeface="Aptos Display" panose="020B0004020202020204" pitchFamily="34" charset="0"/>
                <a:cs typeface="HG꼬딕씨_Pro 40g" charset="0"/>
              </a:rPr>
              <a:t> </a:t>
            </a:r>
          </a:p>
          <a:p>
            <a:pPr hangingPunct="1">
              <a:lnSpc>
                <a:spcPct val="130000"/>
              </a:lnSpc>
              <a:buClr>
                <a:srgbClr val="262626"/>
              </a:buClr>
              <a:buFont typeface="StarSymbol" charset="0"/>
              <a:buChar char="-"/>
            </a:pPr>
            <a:r>
              <a:rPr lang="fr-FR" altLang="fr-FR" dirty="0" err="1">
                <a:latin typeface="Aptos Display" panose="020B0004020202020204" pitchFamily="34" charset="0"/>
                <a:cs typeface="HG꼬딕씨_Pro 40g" charset="0"/>
              </a:rPr>
              <a:t>private</a:t>
            </a:r>
            <a:r>
              <a:rPr lang="fr-FR" altLang="fr-FR" dirty="0">
                <a:latin typeface="Aptos Display" panose="020B0004020202020204" pitchFamily="34" charset="0"/>
                <a:cs typeface="HG꼬딕씨_Pro 40g" charset="0"/>
              </a:rPr>
              <a:t> Fournier, the first WW1 </a:t>
            </a:r>
            <a:r>
              <a:rPr lang="fr-FR" altLang="fr-FR" dirty="0" err="1">
                <a:latin typeface="Aptos Display" panose="020B0004020202020204" pitchFamily="34" charset="0"/>
                <a:cs typeface="HG꼬딕씨_Pro 40g" charset="0"/>
              </a:rPr>
              <a:t>casualty</a:t>
            </a:r>
            <a:r>
              <a:rPr lang="fr-FR" altLang="fr-FR" dirty="0">
                <a:latin typeface="Aptos Display" panose="020B0004020202020204" pitchFamily="34" charset="0"/>
                <a:cs typeface="HG꼬딕씨_Pro 40g" charset="0"/>
              </a:rPr>
              <a:t> to </a:t>
            </a:r>
            <a:r>
              <a:rPr lang="fr-FR" altLang="fr-FR" dirty="0" err="1">
                <a:latin typeface="Aptos Display" panose="020B0004020202020204" pitchFamily="34" charset="0"/>
                <a:cs typeface="HG꼬딕씨_Pro 40g" charset="0"/>
              </a:rPr>
              <a:t>be</a:t>
            </a:r>
            <a:r>
              <a:rPr lang="fr-FR" altLang="fr-FR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dirty="0" err="1">
                <a:latin typeface="Aptos Display" panose="020B0004020202020204" pitchFamily="34" charset="0"/>
                <a:cs typeface="HG꼬딕씨_Pro 40g" charset="0"/>
              </a:rPr>
              <a:t>identified</a:t>
            </a:r>
            <a:r>
              <a:rPr lang="fr-FR" altLang="fr-FR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dirty="0" err="1">
                <a:latin typeface="Aptos Display" panose="020B0004020202020204" pitchFamily="34" charset="0"/>
                <a:cs typeface="HG꼬딕씨_Pro 40g" charset="0"/>
              </a:rPr>
              <a:t>through</a:t>
            </a:r>
            <a:r>
              <a:rPr lang="fr-FR" altLang="fr-FR" dirty="0">
                <a:latin typeface="Aptos Display" panose="020B0004020202020204" pitchFamily="34" charset="0"/>
                <a:cs typeface="HG꼬딕씨_Pro 40g" charset="0"/>
              </a:rPr>
              <a:t> DNA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51BBE4CE-33E5-CD30-1CB6-6D8F20232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013" y="1079276"/>
            <a:ext cx="28067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7718E0D6-C78E-49B8-0825-AFE0EF6B7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079276"/>
            <a:ext cx="2614612" cy="524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7AF7991-16D7-0743-9C83-B554B4166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523" y="6194201"/>
            <a:ext cx="2250757" cy="58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96E3E26-C613-4C49-79F2-E928260ABA64}"/>
              </a:ext>
            </a:extLst>
          </p:cNvPr>
          <p:cNvSpPr txBox="1"/>
          <p:nvPr/>
        </p:nvSpPr>
        <p:spPr>
          <a:xfrm>
            <a:off x="1767840" y="90065"/>
            <a:ext cx="865632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accent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European War Heritage Working Group – Prague Sept. 2025</a:t>
            </a:r>
            <a:endParaRPr lang="en-US" b="1" dirty="0">
              <a:solidFill>
                <a:schemeClr val="accent1"/>
              </a:solidFill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2000" i="1" dirty="0"/>
              <a:t>What has been done in the past and what is planned in the future?</a:t>
            </a:r>
            <a:r>
              <a:rPr lang="en-US" i="1" dirty="0"/>
              <a:t> </a:t>
            </a:r>
            <a:endParaRPr lang="fr-FR" i="1" dirty="0"/>
          </a:p>
          <a:p>
            <a:pPr algn="ctr">
              <a:buNone/>
            </a:pPr>
            <a:endParaRPr lang="en-US" sz="1800" b="1" dirty="0">
              <a:solidFill>
                <a:schemeClr val="accent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pPr algn="ctr">
              <a:buNone/>
            </a:pPr>
            <a:endParaRPr lang="en-US" b="1" dirty="0">
              <a:solidFill>
                <a:schemeClr val="accent1"/>
              </a:solidFill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pPr algn="ctr">
              <a:buNone/>
            </a:pPr>
            <a:endParaRPr lang="en-US" sz="1800" b="1" dirty="0">
              <a:solidFill>
                <a:schemeClr val="accent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pPr algn="ctr">
              <a:buNone/>
            </a:pPr>
            <a:endParaRPr lang="en-US" b="1" dirty="0">
              <a:solidFill>
                <a:schemeClr val="accent1"/>
              </a:solidFill>
              <a:latin typeface="Aptos Display" panose="020B0004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4200629-30DF-E417-664F-EAC10074F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2" y="839391"/>
            <a:ext cx="7167563" cy="33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30000"/>
              </a:lnSpc>
            </a:pP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Practical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example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 - </a:t>
            </a: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riddle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 # 6 - Mohammed </a:t>
            </a: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ouid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Bennidjadi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Zerzour</a:t>
            </a:r>
            <a:endParaRPr lang="fr-FR" altLang="fr-FR" b="1" dirty="0">
              <a:latin typeface="Aptos Display" panose="020B0004020202020204" pitchFamily="34" charset="0"/>
              <a:cs typeface="HG꼬딕씨_Pro 40g" charset="0"/>
            </a:endParaRP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5136980F-CF4D-EF07-DED8-FCAE8A44C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1364456"/>
            <a:ext cx="278130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E57DABDA-DF79-9449-7F88-0D65704C4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394" y="1581944"/>
            <a:ext cx="2722562" cy="475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id="{1CE9703A-ABEF-C1F8-7E7A-EEF1CEC7B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49" y="1302702"/>
            <a:ext cx="2778125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1B81A40-B5A6-DCF9-2371-1FE2345B6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523" y="6194201"/>
            <a:ext cx="2250757" cy="58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C5BA85F-C8BB-80D4-5503-92269519188E}"/>
              </a:ext>
            </a:extLst>
          </p:cNvPr>
          <p:cNvSpPr txBox="1"/>
          <p:nvPr/>
        </p:nvSpPr>
        <p:spPr>
          <a:xfrm>
            <a:off x="1767840" y="100225"/>
            <a:ext cx="865632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accent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European War Heritage Working Group – Prague Sept. 2025</a:t>
            </a:r>
            <a:endParaRPr lang="en-US" b="1" dirty="0">
              <a:solidFill>
                <a:schemeClr val="accent1"/>
              </a:solidFill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2000" i="1" dirty="0"/>
              <a:t>What has been done in the past and what is planned in the future?</a:t>
            </a:r>
            <a:r>
              <a:rPr lang="en-US" i="1" dirty="0"/>
              <a:t> </a:t>
            </a:r>
            <a:endParaRPr lang="fr-FR" i="1" dirty="0"/>
          </a:p>
          <a:p>
            <a:pPr algn="ctr">
              <a:buNone/>
            </a:pPr>
            <a:endParaRPr lang="en-US" sz="1800" b="1" dirty="0">
              <a:solidFill>
                <a:schemeClr val="accent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pPr algn="ctr">
              <a:buNone/>
            </a:pPr>
            <a:endParaRPr lang="en-US" b="1" dirty="0">
              <a:solidFill>
                <a:schemeClr val="accent1"/>
              </a:solidFill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pPr algn="ctr">
              <a:buNone/>
            </a:pPr>
            <a:endParaRPr lang="en-US" sz="1800" b="1" dirty="0">
              <a:solidFill>
                <a:schemeClr val="accent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pPr algn="ctr">
              <a:buNone/>
            </a:pPr>
            <a:endParaRPr lang="en-US" b="1" dirty="0">
              <a:solidFill>
                <a:schemeClr val="accent1"/>
              </a:solidFill>
              <a:latin typeface="Aptos Display" panose="020B0004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>
            <a:extLst>
              <a:ext uri="{FF2B5EF4-FFF2-40B4-BE49-F238E27FC236}">
                <a16:creationId xmlns:a16="http://schemas.microsoft.com/office/drawing/2014/main" id="{0596EBF4-DB3D-5EB3-3854-EFBF4B615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1204595"/>
            <a:ext cx="2484437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AE81B1B8-282B-B05A-FA4E-DF00D9F1E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1236980"/>
            <a:ext cx="2493963" cy="491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id="{5E066422-39E9-BFE9-0AC7-F9D90337F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135380"/>
            <a:ext cx="26289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CAF9CAF-01F6-A34B-0AA4-A36E49337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523" y="6194201"/>
            <a:ext cx="2250757" cy="58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99BBCE-FC93-5F34-7CB6-AF7DF07A7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2" y="839391"/>
            <a:ext cx="7167563" cy="33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30000"/>
              </a:lnSpc>
            </a:pP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Practical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example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 - </a:t>
            </a: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riddle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 # 6 - Mohammed </a:t>
            </a: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ouid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Bennidjadi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Zerzour</a:t>
            </a:r>
            <a:endParaRPr lang="fr-FR" altLang="fr-FR" b="1" dirty="0">
              <a:latin typeface="Aptos Display" panose="020B0004020202020204" pitchFamily="34" charset="0"/>
              <a:cs typeface="HG꼬딕씨_Pro 40g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86FF5D8-4D30-64E2-93EE-100F335FD735}"/>
              </a:ext>
            </a:extLst>
          </p:cNvPr>
          <p:cNvSpPr txBox="1"/>
          <p:nvPr/>
        </p:nvSpPr>
        <p:spPr>
          <a:xfrm>
            <a:off x="1767840" y="90065"/>
            <a:ext cx="865632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accent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European War Heritage Working Group – Prague Sept. 2025</a:t>
            </a:r>
            <a:endParaRPr lang="en-US" b="1" dirty="0">
              <a:solidFill>
                <a:schemeClr val="accent1"/>
              </a:solidFill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2000" i="1" dirty="0"/>
              <a:t>What has been done in the past and what is planned in the future?</a:t>
            </a:r>
            <a:r>
              <a:rPr lang="en-US" i="1" dirty="0"/>
              <a:t> </a:t>
            </a:r>
            <a:endParaRPr lang="fr-FR" i="1" dirty="0"/>
          </a:p>
          <a:p>
            <a:pPr algn="ctr">
              <a:buNone/>
            </a:pPr>
            <a:endParaRPr lang="en-US" sz="1800" b="1" dirty="0">
              <a:solidFill>
                <a:schemeClr val="accent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pPr algn="ctr">
              <a:buNone/>
            </a:pPr>
            <a:endParaRPr lang="en-US" b="1" dirty="0">
              <a:solidFill>
                <a:schemeClr val="accent1"/>
              </a:solidFill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pPr algn="ctr">
              <a:buNone/>
            </a:pPr>
            <a:endParaRPr lang="en-US" sz="1800" b="1" dirty="0">
              <a:solidFill>
                <a:schemeClr val="accent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pPr algn="ctr">
              <a:buNone/>
            </a:pPr>
            <a:endParaRPr lang="en-US" b="1" dirty="0">
              <a:solidFill>
                <a:schemeClr val="accent1"/>
              </a:solidFill>
              <a:latin typeface="Aptos Display" panose="020B0004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232F481-AFD5-CA18-BE36-D7C69ACF3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3" y="2006600"/>
            <a:ext cx="5272087" cy="2854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30000"/>
              </a:lnSpc>
            </a:pP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Since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 2023, the </a:t>
            </a: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thirteen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ONaCVG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Baludik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 applications </a:t>
            </a: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were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downloaded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 2093 times </a:t>
            </a: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so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 far and </a:t>
            </a: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they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 are </a:t>
            </a: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rated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 4.30/5 by </a:t>
            </a: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users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.</a:t>
            </a:r>
          </a:p>
          <a:p>
            <a:pPr hangingPunct="1">
              <a:lnSpc>
                <a:spcPct val="130000"/>
              </a:lnSpc>
            </a:pPr>
            <a:endParaRPr lang="fr-FR" altLang="fr-FR" b="1" dirty="0">
              <a:latin typeface="Aptos Display" panose="020B0004020202020204" pitchFamily="34" charset="0"/>
              <a:cs typeface="HG꼬딕씨_Pro 40g" charset="0"/>
            </a:endParaRPr>
          </a:p>
          <a:p>
            <a:pPr hangingPunct="1">
              <a:lnSpc>
                <a:spcPct val="130000"/>
              </a:lnSpc>
            </a:pP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The Douaumont application </a:t>
            </a: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was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downloaded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 142 times. An </a:t>
            </a: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estimated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 2.5 people are </a:t>
            </a: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behind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each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 download, </a:t>
            </a: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mostly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families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. The Douaumont application </a:t>
            </a: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is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 </a:t>
            </a: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rated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 4.30/5 by </a:t>
            </a:r>
            <a:r>
              <a:rPr lang="fr-FR" altLang="fr-FR" b="1" dirty="0" err="1">
                <a:latin typeface="Aptos Display" panose="020B0004020202020204" pitchFamily="34" charset="0"/>
                <a:cs typeface="HG꼬딕씨_Pro 40g" charset="0"/>
              </a:rPr>
              <a:t>users</a:t>
            </a:r>
            <a:r>
              <a:rPr lang="fr-FR" altLang="fr-FR" b="1" dirty="0">
                <a:latin typeface="Aptos Display" panose="020B0004020202020204" pitchFamily="34" charset="0"/>
                <a:cs typeface="HG꼬딕씨_Pro 40g" charset="0"/>
              </a:rPr>
              <a:t>.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AA8935EA-55E8-4F5E-2400-4F26D51B4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1800225"/>
            <a:ext cx="4591050" cy="350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3A2B63A-7FC4-5358-D8C1-72E4D17F3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523" y="6194201"/>
            <a:ext cx="2250757" cy="58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C85192E-6CBE-E085-9127-DFDDD2D0EA1F}"/>
              </a:ext>
            </a:extLst>
          </p:cNvPr>
          <p:cNvSpPr txBox="1"/>
          <p:nvPr/>
        </p:nvSpPr>
        <p:spPr>
          <a:xfrm>
            <a:off x="1767840" y="90065"/>
            <a:ext cx="865632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accent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European War Heritage Working Group – Prague Sept. 2025</a:t>
            </a:r>
            <a:endParaRPr lang="en-US" b="1" dirty="0">
              <a:solidFill>
                <a:schemeClr val="accent1"/>
              </a:solidFill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2000" i="1" dirty="0"/>
              <a:t>What has been done in the past and what is planned in the future?</a:t>
            </a:r>
            <a:r>
              <a:rPr lang="en-US" i="1" dirty="0"/>
              <a:t> </a:t>
            </a:r>
            <a:endParaRPr lang="fr-FR" i="1" dirty="0"/>
          </a:p>
          <a:p>
            <a:pPr algn="ctr">
              <a:buNone/>
            </a:pPr>
            <a:endParaRPr lang="en-US" sz="1800" b="1" dirty="0">
              <a:solidFill>
                <a:schemeClr val="accent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pPr algn="ctr">
              <a:buNone/>
            </a:pPr>
            <a:endParaRPr lang="en-US" b="1" dirty="0">
              <a:solidFill>
                <a:schemeClr val="accent1"/>
              </a:solidFill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pPr algn="ctr">
              <a:buNone/>
            </a:pPr>
            <a:endParaRPr lang="en-US" sz="1800" b="1" dirty="0">
              <a:solidFill>
                <a:schemeClr val="accent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pPr algn="ctr">
              <a:buNone/>
            </a:pPr>
            <a:endParaRPr lang="en-US" b="1" dirty="0">
              <a:solidFill>
                <a:schemeClr val="accent1"/>
              </a:solidFill>
              <a:latin typeface="Aptos Display" panose="020B0004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651</Words>
  <Application>Microsoft Office PowerPoint</Application>
  <PresentationFormat>Grand écran</PresentationFormat>
  <Paragraphs>99</Paragraphs>
  <Slides>10</Slides>
  <Notes>9</Notes>
  <HiddenSlides>1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Aptos Display</vt:lpstr>
      <vt:lpstr>Arial</vt:lpstr>
      <vt:lpstr>Calibri</vt:lpstr>
      <vt:lpstr>Calibri Light</vt:lpstr>
      <vt:lpstr>StarSymbol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 RAKOTO</dc:creator>
  <cp:lastModifiedBy>Andre RAKOTO</cp:lastModifiedBy>
  <cp:revision>7</cp:revision>
  <dcterms:created xsi:type="dcterms:W3CDTF">2025-09-15T23:02:10Z</dcterms:created>
  <dcterms:modified xsi:type="dcterms:W3CDTF">2025-09-16T20:08:50Z</dcterms:modified>
</cp:coreProperties>
</file>